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Raleway" charset="1" panose="020B0503030101060003"/>
      <p:regular r:id="rId8"/>
    </p:embeddedFont>
    <p:embeddedFont>
      <p:font typeface="Raleway Bold" charset="1" panose="020B0803030101060003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oper Hewitt" charset="1" panose="00000000000000000000"/>
      <p:regular r:id="rId14"/>
    </p:embeddedFont>
    <p:embeddedFont>
      <p:font typeface="Cooper Hewitt Bold" charset="1" panose="00000000000000000000"/>
      <p:regular r:id="rId15"/>
    </p:embeddedFont>
    <p:embeddedFont>
      <p:font typeface="Cooper Hewitt Italics" charset="1" panose="00000000000000000000"/>
      <p:regular r:id="rId16"/>
    </p:embeddedFont>
    <p:embeddedFont>
      <p:font typeface="Cooper Hewitt Bold Italics" charset="1" panose="00000000000000000000"/>
      <p:regular r:id="rId17"/>
    </p:embeddedFont>
    <p:embeddedFont>
      <p:font typeface="Cinzel" charset="1" panose="00000500000000000000"/>
      <p:regular r:id="rId18"/>
    </p:embeddedFont>
    <p:embeddedFont>
      <p:font typeface="Cinzel Bold" charset="1" panose="00000800000000000000"/>
      <p:regular r:id="rId19"/>
    </p:embeddedFont>
    <p:embeddedFont>
      <p:font typeface="Abhaya Libre Regular" charset="1" panose="02000503000000000000"/>
      <p:regular r:id="rId20"/>
    </p:embeddedFont>
    <p:embeddedFont>
      <p:font typeface="Abhaya Libre Regular Bold" charset="1" panose="02000603000000000000"/>
      <p:regular r:id="rId21"/>
    </p:embeddedFont>
    <p:embeddedFont>
      <p:font typeface="Abhaya Libre Regular Italics" charset="1" panose="02000503000000000000"/>
      <p:regular r:id="rId22"/>
    </p:embeddedFont>
    <p:embeddedFont>
      <p:font typeface="Abhaya Libre Regular Bold Italics" charset="1" panose="02000603000000000000"/>
      <p:regular r:id="rId23"/>
    </p:embeddedFont>
    <p:embeddedFont>
      <p:font typeface="Abhaya Libre ExtraBold" charset="1" panose="02000803000000000000"/>
      <p:regular r:id="rId24"/>
    </p:embeddedFont>
    <p:embeddedFont>
      <p:font typeface="Abhaya Libre ExtraBold Italics" charset="1" panose="02000803000000000000"/>
      <p:regular r:id="rId25"/>
    </p:embeddedFont>
    <p:embeddedFont>
      <p:font typeface="Telegraf Medium" charset="1" panose="00000600000000000000"/>
      <p:regular r:id="rId26"/>
    </p:embeddedFont>
    <p:embeddedFont>
      <p:font typeface="Telegraf Medium Bold" charset="1" panose="00000900000000000000"/>
      <p:regular r:id="rId27"/>
    </p:embeddedFont>
    <p:embeddedFont>
      <p:font typeface="Garet" charset="1" panose="00000000000000000000"/>
      <p:regular r:id="rId28"/>
    </p:embeddedFont>
    <p:embeddedFont>
      <p:font typeface="Garet Bold" charset="1" panose="00000000000000000000"/>
      <p:regular r:id="rId29"/>
    </p:embeddedFont>
    <p:embeddedFont>
      <p:font typeface="Garet Italics" charset="1" panose="00000000000000000000"/>
      <p:regular r:id="rId30"/>
    </p:embeddedFont>
    <p:embeddedFont>
      <p:font typeface="Garet Bold Italics" charset="1" panose="00000000000000000000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Canva Sans Italics" charset="1" panose="020B05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Georgia Pro" charset="1" panose="02040502050405020303"/>
      <p:regular r:id="rId36"/>
    </p:embeddedFont>
    <p:embeddedFont>
      <p:font typeface="Georgia Pro Bold" charset="1" panose="02040802050405020203"/>
      <p:regular r:id="rId37"/>
    </p:embeddedFont>
    <p:embeddedFont>
      <p:font typeface="Georgia Pro Italics" charset="1" panose="02040502050405090303"/>
      <p:regular r:id="rId38"/>
    </p:embeddedFont>
    <p:embeddedFont>
      <p:font typeface="Georgia Pro Bold Italics" charset="1" panose="02040802050405090203"/>
      <p:regular r:id="rId39"/>
    </p:embeddedFont>
    <p:embeddedFont>
      <p:font typeface="Georgia Pro Light" charset="1" panose="02040302050405020303"/>
      <p:regular r:id="rId40"/>
    </p:embeddedFont>
    <p:embeddedFont>
      <p:font typeface="Georgia Pro Light Italics" charset="1" panose="02040302050405090303"/>
      <p:regular r:id="rId41"/>
    </p:embeddedFont>
    <p:embeddedFont>
      <p:font typeface="Georgia Pro Heavy" charset="1" panose="02040A02050405020203"/>
      <p:regular r:id="rId42"/>
    </p:embeddedFont>
    <p:embeddedFont>
      <p:font typeface="Georgia Pro Heavy Italics" charset="1" panose="02040A020504050902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gif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8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9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0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-5965" r="0" b="-12647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284242" y="7075270"/>
            <a:ext cx="5273039" cy="37277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AutoShape 4" id="4"/>
          <p:cNvSpPr/>
          <p:nvPr/>
        </p:nvSpPr>
        <p:spPr>
          <a:xfrm rot="0">
            <a:off x="9708357" y="7075270"/>
            <a:ext cx="5273039" cy="37277"/>
          </a:xfrm>
          <a:prstGeom prst="rect">
            <a:avLst/>
          </a:prstGeom>
          <a:solidFill>
            <a:srgbClr val="EBEFF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235919" y="145734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8814" y="6232595"/>
            <a:ext cx="4412061" cy="85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5300" spc="636">
                <a:solidFill>
                  <a:srgbClr val="A91344"/>
                </a:solidFill>
                <a:latin typeface="Raleway Bold"/>
              </a:rPr>
              <a:t>CELESTIAL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9474" y="6268978"/>
            <a:ext cx="4393254" cy="85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5300" spc="636">
                <a:solidFill>
                  <a:srgbClr val="A91344"/>
                </a:solidFill>
                <a:latin typeface="Raleway Bold"/>
              </a:rPr>
              <a:t>AND CHILL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35919" y="7140512"/>
            <a:ext cx="6108958" cy="87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 spc="399">
                <a:solidFill>
                  <a:srgbClr val="FFFFFF"/>
                </a:solidFill>
                <a:latin typeface="Cooper Hewitt Bold"/>
              </a:rPr>
              <a:t>Your </a:t>
            </a:r>
            <a:r>
              <a:rPr lang="en-US" sz="3999" spc="399">
                <a:solidFill>
                  <a:srgbClr val="27426F"/>
                </a:solidFill>
                <a:latin typeface="Cooper Hewitt Bold"/>
              </a:rPr>
              <a:t>Space</a:t>
            </a:r>
            <a:r>
              <a:rPr lang="en-US" sz="3999" spc="399">
                <a:solidFill>
                  <a:srgbClr val="FFFFFF"/>
                </a:solidFill>
                <a:latin typeface="Cooper Hewitt Bold"/>
              </a:rPr>
              <a:t> to Binge!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6550" y="3690740"/>
            <a:ext cx="5442545" cy="5681159"/>
            <a:chOff x="0" y="0"/>
            <a:chExt cx="1433428" cy="1496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3428" cy="1496272"/>
            </a:xfrm>
            <a:custGeom>
              <a:avLst/>
              <a:gdLst/>
              <a:ahLst/>
              <a:cxnLst/>
              <a:rect r="r" b="b" t="t" l="l"/>
              <a:pathLst>
                <a:path h="1496272" w="1433428">
                  <a:moveTo>
                    <a:pt x="72547" y="0"/>
                  </a:moveTo>
                  <a:lnTo>
                    <a:pt x="1360881" y="0"/>
                  </a:lnTo>
                  <a:cubicBezTo>
                    <a:pt x="1400947" y="0"/>
                    <a:pt x="1433428" y="32480"/>
                    <a:pt x="1433428" y="72547"/>
                  </a:cubicBezTo>
                  <a:lnTo>
                    <a:pt x="1433428" y="1423726"/>
                  </a:lnTo>
                  <a:cubicBezTo>
                    <a:pt x="1433428" y="1442966"/>
                    <a:pt x="1425784" y="1461419"/>
                    <a:pt x="1412179" y="1475024"/>
                  </a:cubicBezTo>
                  <a:cubicBezTo>
                    <a:pt x="1398574" y="1488629"/>
                    <a:pt x="1380121" y="1496272"/>
                    <a:pt x="1360881" y="1496272"/>
                  </a:cubicBezTo>
                  <a:lnTo>
                    <a:pt x="72547" y="1496272"/>
                  </a:lnTo>
                  <a:cubicBezTo>
                    <a:pt x="32480" y="1496272"/>
                    <a:pt x="0" y="1463792"/>
                    <a:pt x="0" y="1423726"/>
                  </a:cubicBezTo>
                  <a:lnTo>
                    <a:pt x="0" y="72547"/>
                  </a:lnTo>
                  <a:cubicBezTo>
                    <a:pt x="0" y="32480"/>
                    <a:pt x="32480" y="0"/>
                    <a:pt x="72547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433428" cy="162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4385" y="3942819"/>
            <a:ext cx="4826874" cy="521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614" spc="261">
                <a:solidFill>
                  <a:srgbClr val="17161C"/>
                </a:solidFill>
                <a:latin typeface="Raleway"/>
              </a:rPr>
              <a:t>For the horizontal scrolling on the homepage, we initially wanted the arrows to scroll on clicking but after playing it we realised that we should only keep </a:t>
            </a:r>
            <a:r>
              <a:rPr lang="en-US" sz="2614" spc="261">
                <a:solidFill>
                  <a:srgbClr val="6A4A86"/>
                </a:solidFill>
                <a:latin typeface="Raleway"/>
              </a:rPr>
              <a:t>arrows as in indication of the scrolling feature existiing.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04944" y="3690740"/>
            <a:ext cx="4805228" cy="5681159"/>
            <a:chOff x="0" y="0"/>
            <a:chExt cx="1265574" cy="14962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5574" cy="1496272"/>
            </a:xfrm>
            <a:custGeom>
              <a:avLst/>
              <a:gdLst/>
              <a:ahLst/>
              <a:cxnLst/>
              <a:rect r="r" b="b" t="t" l="l"/>
              <a:pathLst>
                <a:path h="1496272" w="1265574">
                  <a:moveTo>
                    <a:pt x="82168" y="0"/>
                  </a:moveTo>
                  <a:lnTo>
                    <a:pt x="1183406" y="0"/>
                  </a:lnTo>
                  <a:cubicBezTo>
                    <a:pt x="1205198" y="0"/>
                    <a:pt x="1226098" y="8657"/>
                    <a:pt x="1241508" y="24067"/>
                  </a:cubicBezTo>
                  <a:cubicBezTo>
                    <a:pt x="1256917" y="39476"/>
                    <a:pt x="1265574" y="60376"/>
                    <a:pt x="1265574" y="82168"/>
                  </a:cubicBezTo>
                  <a:lnTo>
                    <a:pt x="1265574" y="1414104"/>
                  </a:lnTo>
                  <a:cubicBezTo>
                    <a:pt x="1265574" y="1459484"/>
                    <a:pt x="1228786" y="1496272"/>
                    <a:pt x="1183406" y="1496272"/>
                  </a:cubicBezTo>
                  <a:lnTo>
                    <a:pt x="82168" y="1496272"/>
                  </a:lnTo>
                  <a:cubicBezTo>
                    <a:pt x="36788" y="1496272"/>
                    <a:pt x="0" y="1459484"/>
                    <a:pt x="0" y="1414104"/>
                  </a:cubicBezTo>
                  <a:lnTo>
                    <a:pt x="0" y="82168"/>
                  </a:lnTo>
                  <a:cubicBezTo>
                    <a:pt x="0" y="36788"/>
                    <a:pt x="36788" y="0"/>
                    <a:pt x="82168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1265574" cy="162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12661" y="814494"/>
            <a:ext cx="13764666" cy="1692945"/>
            <a:chOff x="0" y="0"/>
            <a:chExt cx="3625262" cy="4458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25262" cy="445878"/>
            </a:xfrm>
            <a:custGeom>
              <a:avLst/>
              <a:gdLst/>
              <a:ahLst/>
              <a:cxnLst/>
              <a:rect r="r" b="b" t="t" l="l"/>
              <a:pathLst>
                <a:path h="445878" w="3625262">
                  <a:moveTo>
                    <a:pt x="28685" y="0"/>
                  </a:moveTo>
                  <a:lnTo>
                    <a:pt x="3596577" y="0"/>
                  </a:lnTo>
                  <a:cubicBezTo>
                    <a:pt x="3612419" y="0"/>
                    <a:pt x="3625262" y="12843"/>
                    <a:pt x="3625262" y="28685"/>
                  </a:cubicBezTo>
                  <a:lnTo>
                    <a:pt x="3625262" y="417194"/>
                  </a:lnTo>
                  <a:cubicBezTo>
                    <a:pt x="3625262" y="433036"/>
                    <a:pt x="3612419" y="445878"/>
                    <a:pt x="3596577" y="445878"/>
                  </a:cubicBezTo>
                  <a:lnTo>
                    <a:pt x="28685" y="445878"/>
                  </a:lnTo>
                  <a:cubicBezTo>
                    <a:pt x="12843" y="445878"/>
                    <a:pt x="0" y="433036"/>
                    <a:pt x="0" y="417194"/>
                  </a:cubicBezTo>
                  <a:lnTo>
                    <a:pt x="0" y="28685"/>
                  </a:lnTo>
                  <a:cubicBezTo>
                    <a:pt x="0" y="12843"/>
                    <a:pt x="12843" y="0"/>
                    <a:pt x="28685" y="0"/>
                  </a:cubicBezTo>
                  <a:close/>
                </a:path>
              </a:pathLst>
            </a:custGeom>
            <a:solidFill>
              <a:srgbClr val="0B6380">
                <a:alpha val="5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3625262" cy="579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58294" y="1072343"/>
            <a:ext cx="12473400" cy="116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2997" spc="299">
                <a:solidFill>
                  <a:srgbClr val="EBEFFE"/>
                </a:solidFill>
                <a:latin typeface="Raleway"/>
              </a:rPr>
              <a:t>We made a lot of changes to what we initially thought our design would look like,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8594" y="4045873"/>
            <a:ext cx="4517928" cy="484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014" spc="301">
                <a:solidFill>
                  <a:srgbClr val="17161C"/>
                </a:solidFill>
                <a:latin typeface="Raleway"/>
              </a:rPr>
              <a:t>Initially we were only including features already on netflix but we then decided to add some of our own and also </a:t>
            </a:r>
            <a:r>
              <a:rPr lang="en-US" sz="3014" spc="301">
                <a:solidFill>
                  <a:srgbClr val="6A4A86"/>
                </a:solidFill>
                <a:latin typeface="Raleway"/>
              </a:rPr>
              <a:t>add some features</a:t>
            </a:r>
            <a:r>
              <a:rPr lang="en-US" sz="3014" spc="301">
                <a:solidFill>
                  <a:srgbClr val="17161C"/>
                </a:solidFill>
                <a:latin typeface="Raleway"/>
              </a:rPr>
              <a:t> from amazon prime.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64051" y="3690740"/>
            <a:ext cx="5535464" cy="5681159"/>
            <a:chOff x="0" y="0"/>
            <a:chExt cx="1457900" cy="14962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7900" cy="1496272"/>
            </a:xfrm>
            <a:custGeom>
              <a:avLst/>
              <a:gdLst/>
              <a:ahLst/>
              <a:cxnLst/>
              <a:rect r="r" b="b" t="t" l="l"/>
              <a:pathLst>
                <a:path h="1496272" w="1457900">
                  <a:moveTo>
                    <a:pt x="71329" y="0"/>
                  </a:moveTo>
                  <a:lnTo>
                    <a:pt x="1386571" y="0"/>
                  </a:lnTo>
                  <a:cubicBezTo>
                    <a:pt x="1425965" y="0"/>
                    <a:pt x="1457900" y="31935"/>
                    <a:pt x="1457900" y="71329"/>
                  </a:cubicBezTo>
                  <a:lnTo>
                    <a:pt x="1457900" y="1424943"/>
                  </a:lnTo>
                  <a:cubicBezTo>
                    <a:pt x="1457900" y="1464337"/>
                    <a:pt x="1425965" y="1496272"/>
                    <a:pt x="1386571" y="1496272"/>
                  </a:cubicBezTo>
                  <a:lnTo>
                    <a:pt x="71329" y="1496272"/>
                  </a:lnTo>
                  <a:cubicBezTo>
                    <a:pt x="31935" y="1496272"/>
                    <a:pt x="0" y="1464337"/>
                    <a:pt x="0" y="1424943"/>
                  </a:cubicBezTo>
                  <a:lnTo>
                    <a:pt x="0" y="71329"/>
                  </a:lnTo>
                  <a:cubicBezTo>
                    <a:pt x="0" y="31935"/>
                    <a:pt x="31935" y="0"/>
                    <a:pt x="71329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457900" cy="1629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443622" y="3923769"/>
            <a:ext cx="5056071" cy="484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2"/>
              </a:lnSpc>
              <a:spcBef>
                <a:spcPct val="0"/>
              </a:spcBef>
            </a:pPr>
            <a:r>
              <a:rPr lang="en-US" sz="3014" spc="301">
                <a:solidFill>
                  <a:srgbClr val="17161C"/>
                </a:solidFill>
                <a:latin typeface="Raleway"/>
              </a:rPr>
              <a:t>Instead of our original decision to show content description on hovering, we decided to show the </a:t>
            </a:r>
            <a:r>
              <a:rPr lang="en-US" sz="3014" spc="301">
                <a:solidFill>
                  <a:srgbClr val="6A4A86"/>
                </a:solidFill>
                <a:latin typeface="Raleway"/>
              </a:rPr>
              <a:t>description on clicking</a:t>
            </a:r>
            <a:r>
              <a:rPr lang="en-US" sz="3014" spc="301">
                <a:solidFill>
                  <a:srgbClr val="17161C"/>
                </a:solidFill>
                <a:latin typeface="Raleway"/>
              </a:rPr>
              <a:t> as it made the interface easier to comprehend.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525" y="2859130"/>
            <a:ext cx="5386373" cy="5933933"/>
            <a:chOff x="0" y="0"/>
            <a:chExt cx="1418633" cy="1562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8633" cy="1562847"/>
            </a:xfrm>
            <a:custGeom>
              <a:avLst/>
              <a:gdLst/>
              <a:ahLst/>
              <a:cxnLst/>
              <a:rect r="r" b="b" t="t" l="l"/>
              <a:pathLst>
                <a:path h="1562847" w="1418633">
                  <a:moveTo>
                    <a:pt x="73303" y="0"/>
                  </a:moveTo>
                  <a:lnTo>
                    <a:pt x="1345330" y="0"/>
                  </a:lnTo>
                  <a:cubicBezTo>
                    <a:pt x="1385814" y="0"/>
                    <a:pt x="1418633" y="32819"/>
                    <a:pt x="1418633" y="73303"/>
                  </a:cubicBezTo>
                  <a:lnTo>
                    <a:pt x="1418633" y="1489543"/>
                  </a:lnTo>
                  <a:cubicBezTo>
                    <a:pt x="1418633" y="1530028"/>
                    <a:pt x="1385814" y="1562847"/>
                    <a:pt x="1345330" y="1562847"/>
                  </a:cubicBezTo>
                  <a:lnTo>
                    <a:pt x="73303" y="1562847"/>
                  </a:lnTo>
                  <a:cubicBezTo>
                    <a:pt x="32819" y="1562847"/>
                    <a:pt x="0" y="1530028"/>
                    <a:pt x="0" y="1489543"/>
                  </a:cubicBezTo>
                  <a:lnTo>
                    <a:pt x="0" y="73303"/>
                  </a:lnTo>
                  <a:cubicBezTo>
                    <a:pt x="0" y="32819"/>
                    <a:pt x="32819" y="0"/>
                    <a:pt x="73303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418633" cy="169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07989" y="2945591"/>
            <a:ext cx="5612488" cy="5761012"/>
            <a:chOff x="0" y="0"/>
            <a:chExt cx="1478186" cy="15173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8186" cy="1517304"/>
            </a:xfrm>
            <a:custGeom>
              <a:avLst/>
              <a:gdLst/>
              <a:ahLst/>
              <a:cxnLst/>
              <a:rect r="r" b="b" t="t" l="l"/>
              <a:pathLst>
                <a:path h="1517304" w="1478186">
                  <a:moveTo>
                    <a:pt x="70350" y="0"/>
                  </a:moveTo>
                  <a:lnTo>
                    <a:pt x="1407836" y="0"/>
                  </a:lnTo>
                  <a:cubicBezTo>
                    <a:pt x="1446689" y="0"/>
                    <a:pt x="1478186" y="31497"/>
                    <a:pt x="1478186" y="70350"/>
                  </a:cubicBezTo>
                  <a:lnTo>
                    <a:pt x="1478186" y="1446954"/>
                  </a:lnTo>
                  <a:cubicBezTo>
                    <a:pt x="1478186" y="1465612"/>
                    <a:pt x="1470774" y="1483505"/>
                    <a:pt x="1457581" y="1496698"/>
                  </a:cubicBezTo>
                  <a:cubicBezTo>
                    <a:pt x="1444388" y="1509892"/>
                    <a:pt x="1426494" y="1517304"/>
                    <a:pt x="1407836" y="1517304"/>
                  </a:cubicBezTo>
                  <a:lnTo>
                    <a:pt x="70350" y="1517304"/>
                  </a:lnTo>
                  <a:cubicBezTo>
                    <a:pt x="31497" y="1517304"/>
                    <a:pt x="0" y="1485807"/>
                    <a:pt x="0" y="1446954"/>
                  </a:cubicBezTo>
                  <a:lnTo>
                    <a:pt x="0" y="70350"/>
                  </a:lnTo>
                  <a:cubicBezTo>
                    <a:pt x="0" y="31497"/>
                    <a:pt x="31497" y="0"/>
                    <a:pt x="70350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478186" cy="1650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65757" y="2945591"/>
            <a:ext cx="5386373" cy="5933933"/>
            <a:chOff x="0" y="0"/>
            <a:chExt cx="1418633" cy="1562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8633" cy="1562847"/>
            </a:xfrm>
            <a:custGeom>
              <a:avLst/>
              <a:gdLst/>
              <a:ahLst/>
              <a:cxnLst/>
              <a:rect r="r" b="b" t="t" l="l"/>
              <a:pathLst>
                <a:path h="1562847" w="1418633">
                  <a:moveTo>
                    <a:pt x="73303" y="0"/>
                  </a:moveTo>
                  <a:lnTo>
                    <a:pt x="1345330" y="0"/>
                  </a:lnTo>
                  <a:cubicBezTo>
                    <a:pt x="1385814" y="0"/>
                    <a:pt x="1418633" y="32819"/>
                    <a:pt x="1418633" y="73303"/>
                  </a:cubicBezTo>
                  <a:lnTo>
                    <a:pt x="1418633" y="1489543"/>
                  </a:lnTo>
                  <a:cubicBezTo>
                    <a:pt x="1418633" y="1530028"/>
                    <a:pt x="1385814" y="1562847"/>
                    <a:pt x="1345330" y="1562847"/>
                  </a:cubicBezTo>
                  <a:lnTo>
                    <a:pt x="73303" y="1562847"/>
                  </a:lnTo>
                  <a:cubicBezTo>
                    <a:pt x="32819" y="1562847"/>
                    <a:pt x="0" y="1530028"/>
                    <a:pt x="0" y="1489543"/>
                  </a:cubicBezTo>
                  <a:lnTo>
                    <a:pt x="0" y="73303"/>
                  </a:lnTo>
                  <a:cubicBezTo>
                    <a:pt x="0" y="32819"/>
                    <a:pt x="32819" y="0"/>
                    <a:pt x="73303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418633" cy="169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96908" y="2307433"/>
            <a:ext cx="1276316" cy="12763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8952" y="2352273"/>
            <a:ext cx="1276316" cy="127631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76075" y="2270168"/>
            <a:ext cx="1276316" cy="12763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538220" y="2523466"/>
            <a:ext cx="725378" cy="741127"/>
          </a:xfrm>
          <a:custGeom>
            <a:avLst/>
            <a:gdLst/>
            <a:ahLst/>
            <a:cxnLst/>
            <a:rect r="r" b="b" t="t" l="l"/>
            <a:pathLst>
              <a:path h="741127" w="725378">
                <a:moveTo>
                  <a:pt x="0" y="0"/>
                </a:moveTo>
                <a:lnTo>
                  <a:pt x="725378" y="0"/>
                </a:lnTo>
                <a:lnTo>
                  <a:pt x="725378" y="741126"/>
                </a:lnTo>
                <a:lnTo>
                  <a:pt x="0" y="74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365757" y="3687451"/>
            <a:ext cx="5222706" cy="536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4"/>
              </a:lnSpc>
            </a:pPr>
            <a:r>
              <a:rPr lang="en-US" sz="3396" spc="135">
                <a:solidFill>
                  <a:srgbClr val="17161C"/>
                </a:solidFill>
                <a:latin typeface="Raleway"/>
              </a:rPr>
              <a:t>Converts the Netflix watch party chrome extension into a feature within the app itself.It is placed next to the add to </a:t>
            </a:r>
            <a:r>
              <a:rPr lang="en-US" sz="3396" spc="135">
                <a:solidFill>
                  <a:srgbClr val="6A4A86"/>
                </a:solidFill>
                <a:latin typeface="Raleway Bold"/>
              </a:rPr>
              <a:t>Watchlist icon</a:t>
            </a:r>
            <a:r>
              <a:rPr lang="en-US" sz="3396" spc="135">
                <a:solidFill>
                  <a:srgbClr val="17161C"/>
                </a:solidFill>
                <a:latin typeface="Raleway"/>
              </a:rPr>
              <a:t>.</a:t>
            </a:r>
          </a:p>
          <a:p>
            <a:pPr algn="ctr">
              <a:lnSpc>
                <a:spcPts val="6114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760633" y="2523466"/>
            <a:ext cx="907201" cy="671329"/>
          </a:xfrm>
          <a:custGeom>
            <a:avLst/>
            <a:gdLst/>
            <a:ahLst/>
            <a:cxnLst/>
            <a:rect r="r" b="b" t="t" l="l"/>
            <a:pathLst>
              <a:path h="671329" w="907201">
                <a:moveTo>
                  <a:pt x="0" y="0"/>
                </a:moveTo>
                <a:lnTo>
                  <a:pt x="907201" y="0"/>
                </a:lnTo>
                <a:lnTo>
                  <a:pt x="907201" y="671329"/>
                </a:lnTo>
                <a:lnTo>
                  <a:pt x="0" y="671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01515" y="640966"/>
            <a:ext cx="8484970" cy="98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sz="7399" spc="295">
                <a:solidFill>
                  <a:srgbClr val="FFFFFF"/>
                </a:solidFill>
                <a:latin typeface="Georgia Pro"/>
              </a:rPr>
              <a:t>USER FEEDBACK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5170" y="3649351"/>
            <a:ext cx="5223082" cy="52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3400" spc="136">
                <a:solidFill>
                  <a:srgbClr val="17161C"/>
                </a:solidFill>
                <a:latin typeface="Raleway"/>
              </a:rPr>
              <a:t> </a:t>
            </a:r>
            <a:r>
              <a:rPr lang="en-US" sz="3400" spc="136">
                <a:solidFill>
                  <a:srgbClr val="17161C"/>
                </a:solidFill>
                <a:latin typeface="Raleway"/>
              </a:rPr>
              <a:t>When playing any movie, an </a:t>
            </a:r>
            <a:r>
              <a:rPr lang="en-US" sz="3400" spc="136">
                <a:solidFill>
                  <a:srgbClr val="6A4A86"/>
                </a:solidFill>
                <a:latin typeface="Raleway Bold"/>
              </a:rPr>
              <a:t>X-Ray</a:t>
            </a:r>
            <a:r>
              <a:rPr lang="en-US" sz="3400" spc="136">
                <a:solidFill>
                  <a:srgbClr val="6A4A86"/>
                </a:solidFill>
                <a:latin typeface="Raleway"/>
              </a:rPr>
              <a:t> </a:t>
            </a:r>
            <a:r>
              <a:rPr lang="en-US" sz="3400" spc="136">
                <a:solidFill>
                  <a:srgbClr val="17161C"/>
                </a:solidFill>
                <a:latin typeface="Raleway"/>
              </a:rPr>
              <a:t>feature appears which shows the cast of the movie/tv-show and trivia about the movie.</a:t>
            </a:r>
          </a:p>
          <a:p>
            <a:pPr algn="ctr">
              <a:lnSpc>
                <a:spcPts val="552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491032" y="3712601"/>
            <a:ext cx="5446402" cy="37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</a:pPr>
            <a:r>
              <a:rPr lang="en-US" sz="3399" spc="135">
                <a:solidFill>
                  <a:srgbClr val="6A4A86"/>
                </a:solidFill>
                <a:latin typeface="Raleway Bold"/>
              </a:rPr>
              <a:t>Redirects</a:t>
            </a:r>
            <a:r>
              <a:rPr lang="en-US" sz="3399" spc="135">
                <a:solidFill>
                  <a:srgbClr val="000000"/>
                </a:solidFill>
                <a:latin typeface="Raleway"/>
              </a:rPr>
              <a:t> to the home page by clicking the back arrow icon on any of the pages.</a:t>
            </a:r>
          </a:p>
          <a:p>
            <a:pPr algn="ctr">
              <a:lnSpc>
                <a:spcPts val="5219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583983" y="2601041"/>
            <a:ext cx="786256" cy="778779"/>
          </a:xfrm>
          <a:custGeom>
            <a:avLst/>
            <a:gdLst/>
            <a:ahLst/>
            <a:cxnLst/>
            <a:rect r="r" b="b" t="t" l="l"/>
            <a:pathLst>
              <a:path h="778779" w="786256">
                <a:moveTo>
                  <a:pt x="0" y="0"/>
                </a:moveTo>
                <a:lnTo>
                  <a:pt x="786255" y="0"/>
                </a:lnTo>
                <a:lnTo>
                  <a:pt x="786255" y="778779"/>
                </a:lnTo>
                <a:lnTo>
                  <a:pt x="0" y="778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525" y="2964641"/>
            <a:ext cx="5386373" cy="5933933"/>
            <a:chOff x="0" y="0"/>
            <a:chExt cx="1418633" cy="1562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8633" cy="1562847"/>
            </a:xfrm>
            <a:custGeom>
              <a:avLst/>
              <a:gdLst/>
              <a:ahLst/>
              <a:cxnLst/>
              <a:rect r="r" b="b" t="t" l="l"/>
              <a:pathLst>
                <a:path h="1562847" w="1418633">
                  <a:moveTo>
                    <a:pt x="73303" y="0"/>
                  </a:moveTo>
                  <a:lnTo>
                    <a:pt x="1345330" y="0"/>
                  </a:lnTo>
                  <a:cubicBezTo>
                    <a:pt x="1385814" y="0"/>
                    <a:pt x="1418633" y="32819"/>
                    <a:pt x="1418633" y="73303"/>
                  </a:cubicBezTo>
                  <a:lnTo>
                    <a:pt x="1418633" y="1489543"/>
                  </a:lnTo>
                  <a:cubicBezTo>
                    <a:pt x="1418633" y="1530028"/>
                    <a:pt x="1385814" y="1562847"/>
                    <a:pt x="1345330" y="1562847"/>
                  </a:cubicBezTo>
                  <a:lnTo>
                    <a:pt x="73303" y="1562847"/>
                  </a:lnTo>
                  <a:cubicBezTo>
                    <a:pt x="32819" y="1562847"/>
                    <a:pt x="0" y="1530028"/>
                    <a:pt x="0" y="1489543"/>
                  </a:cubicBezTo>
                  <a:lnTo>
                    <a:pt x="0" y="73303"/>
                  </a:lnTo>
                  <a:cubicBezTo>
                    <a:pt x="0" y="32819"/>
                    <a:pt x="32819" y="0"/>
                    <a:pt x="73303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418633" cy="169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07989" y="2945591"/>
            <a:ext cx="5612488" cy="5761012"/>
            <a:chOff x="0" y="0"/>
            <a:chExt cx="1478186" cy="15173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8186" cy="1517304"/>
            </a:xfrm>
            <a:custGeom>
              <a:avLst/>
              <a:gdLst/>
              <a:ahLst/>
              <a:cxnLst/>
              <a:rect r="r" b="b" t="t" l="l"/>
              <a:pathLst>
                <a:path h="1517304" w="1478186">
                  <a:moveTo>
                    <a:pt x="70350" y="0"/>
                  </a:moveTo>
                  <a:lnTo>
                    <a:pt x="1407836" y="0"/>
                  </a:lnTo>
                  <a:cubicBezTo>
                    <a:pt x="1446689" y="0"/>
                    <a:pt x="1478186" y="31497"/>
                    <a:pt x="1478186" y="70350"/>
                  </a:cubicBezTo>
                  <a:lnTo>
                    <a:pt x="1478186" y="1446954"/>
                  </a:lnTo>
                  <a:cubicBezTo>
                    <a:pt x="1478186" y="1465612"/>
                    <a:pt x="1470774" y="1483505"/>
                    <a:pt x="1457581" y="1496698"/>
                  </a:cubicBezTo>
                  <a:cubicBezTo>
                    <a:pt x="1444388" y="1509892"/>
                    <a:pt x="1426494" y="1517304"/>
                    <a:pt x="1407836" y="1517304"/>
                  </a:cubicBezTo>
                  <a:lnTo>
                    <a:pt x="70350" y="1517304"/>
                  </a:lnTo>
                  <a:cubicBezTo>
                    <a:pt x="31497" y="1517304"/>
                    <a:pt x="0" y="1485807"/>
                    <a:pt x="0" y="1446954"/>
                  </a:cubicBezTo>
                  <a:lnTo>
                    <a:pt x="0" y="70350"/>
                  </a:lnTo>
                  <a:cubicBezTo>
                    <a:pt x="0" y="31497"/>
                    <a:pt x="31497" y="0"/>
                    <a:pt x="70350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478186" cy="1650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65757" y="2945591"/>
            <a:ext cx="5386373" cy="5933933"/>
            <a:chOff x="0" y="0"/>
            <a:chExt cx="1418633" cy="1562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8633" cy="1562847"/>
            </a:xfrm>
            <a:custGeom>
              <a:avLst/>
              <a:gdLst/>
              <a:ahLst/>
              <a:cxnLst/>
              <a:rect r="r" b="b" t="t" l="l"/>
              <a:pathLst>
                <a:path h="1562847" w="1418633">
                  <a:moveTo>
                    <a:pt x="73303" y="0"/>
                  </a:moveTo>
                  <a:lnTo>
                    <a:pt x="1345330" y="0"/>
                  </a:lnTo>
                  <a:cubicBezTo>
                    <a:pt x="1385814" y="0"/>
                    <a:pt x="1418633" y="32819"/>
                    <a:pt x="1418633" y="73303"/>
                  </a:cubicBezTo>
                  <a:lnTo>
                    <a:pt x="1418633" y="1489543"/>
                  </a:lnTo>
                  <a:cubicBezTo>
                    <a:pt x="1418633" y="1530028"/>
                    <a:pt x="1385814" y="1562847"/>
                    <a:pt x="1345330" y="1562847"/>
                  </a:cubicBezTo>
                  <a:lnTo>
                    <a:pt x="73303" y="1562847"/>
                  </a:lnTo>
                  <a:cubicBezTo>
                    <a:pt x="32819" y="1562847"/>
                    <a:pt x="0" y="1530028"/>
                    <a:pt x="0" y="1489543"/>
                  </a:cubicBezTo>
                  <a:lnTo>
                    <a:pt x="0" y="73303"/>
                  </a:lnTo>
                  <a:cubicBezTo>
                    <a:pt x="0" y="32819"/>
                    <a:pt x="32819" y="0"/>
                    <a:pt x="73303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418633" cy="169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96908" y="2307433"/>
            <a:ext cx="1276316" cy="12763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8952" y="2352273"/>
            <a:ext cx="1276316" cy="127631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76075" y="2270168"/>
            <a:ext cx="1276316" cy="12763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559676" y="2495442"/>
            <a:ext cx="880944" cy="938397"/>
          </a:xfrm>
          <a:custGeom>
            <a:avLst/>
            <a:gdLst/>
            <a:ahLst/>
            <a:cxnLst/>
            <a:rect r="r" b="b" t="t" l="l"/>
            <a:pathLst>
              <a:path h="938397" w="880944">
                <a:moveTo>
                  <a:pt x="0" y="0"/>
                </a:moveTo>
                <a:lnTo>
                  <a:pt x="880944" y="0"/>
                </a:lnTo>
                <a:lnTo>
                  <a:pt x="880944" y="938397"/>
                </a:lnTo>
                <a:lnTo>
                  <a:pt x="0" y="93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55471" y="2523466"/>
            <a:ext cx="759189" cy="781937"/>
          </a:xfrm>
          <a:custGeom>
            <a:avLst/>
            <a:gdLst/>
            <a:ahLst/>
            <a:cxnLst/>
            <a:rect r="r" b="b" t="t" l="l"/>
            <a:pathLst>
              <a:path h="781937" w="759189">
                <a:moveTo>
                  <a:pt x="0" y="0"/>
                </a:moveTo>
                <a:lnTo>
                  <a:pt x="759190" y="0"/>
                </a:lnTo>
                <a:lnTo>
                  <a:pt x="759190" y="781936"/>
                </a:lnTo>
                <a:lnTo>
                  <a:pt x="0" y="78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>
            <a:alphaModFix amt="80000"/>
          </a:blip>
          <a:srcRect l="0" t="0" r="0" b="0"/>
          <a:stretch>
            <a:fillRect/>
          </a:stretch>
        </p:blipFill>
        <p:spPr>
          <a:xfrm flipH="false" flipV="false" rot="0">
            <a:off x="197186" y="136440"/>
            <a:ext cx="2358285" cy="2985171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14800130" y="2453629"/>
            <a:ext cx="900301" cy="909395"/>
          </a:xfrm>
          <a:custGeom>
            <a:avLst/>
            <a:gdLst/>
            <a:ahLst/>
            <a:cxnLst/>
            <a:rect r="r" b="b" t="t" l="l"/>
            <a:pathLst>
              <a:path h="909395" w="900301">
                <a:moveTo>
                  <a:pt x="0" y="0"/>
                </a:moveTo>
                <a:lnTo>
                  <a:pt x="900302" y="0"/>
                </a:lnTo>
                <a:lnTo>
                  <a:pt x="900302" y="909395"/>
                </a:lnTo>
                <a:lnTo>
                  <a:pt x="0" y="909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869328" y="3754126"/>
            <a:ext cx="4549345" cy="450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4"/>
              </a:lnSpc>
            </a:pPr>
            <a:r>
              <a:rPr lang="en-US" sz="3196" spc="127">
                <a:solidFill>
                  <a:srgbClr val="17161C"/>
                </a:solidFill>
                <a:latin typeface="Raleway"/>
              </a:rPr>
              <a:t>We encountered </a:t>
            </a:r>
            <a:r>
              <a:rPr lang="en-US" sz="3196" spc="127">
                <a:solidFill>
                  <a:srgbClr val="6A4A86"/>
                </a:solidFill>
                <a:latin typeface="Raleway Bold"/>
              </a:rPr>
              <a:t>several bugs</a:t>
            </a:r>
            <a:r>
              <a:rPr lang="en-US" sz="3196" spc="127">
                <a:solidFill>
                  <a:srgbClr val="17161C"/>
                </a:solidFill>
                <a:latin typeface="Raleway"/>
              </a:rPr>
              <a:t> such as dis-functional buttons and vary animations during runs and fixed them via thorough testing.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18137" y="640966"/>
            <a:ext cx="9051727" cy="98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sz="7399" spc="295">
                <a:solidFill>
                  <a:srgbClr val="FFFFFF"/>
                </a:solidFill>
                <a:latin typeface="Georgia Pro"/>
              </a:rPr>
              <a:t>TESTING RESULTS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9746" y="3754126"/>
            <a:ext cx="4873932" cy="450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128">
                <a:solidFill>
                  <a:srgbClr val="17161C"/>
                </a:solidFill>
                <a:latin typeface="Raleway"/>
              </a:rPr>
              <a:t>We incorporated </a:t>
            </a:r>
            <a:r>
              <a:rPr lang="en-US" sz="3200" spc="128">
                <a:solidFill>
                  <a:srgbClr val="6A4A86"/>
                </a:solidFill>
                <a:latin typeface="Raleway Bold"/>
              </a:rPr>
              <a:t>transitions</a:t>
            </a:r>
            <a:r>
              <a:rPr lang="en-US" sz="3200" spc="128">
                <a:solidFill>
                  <a:srgbClr val="17161C"/>
                </a:solidFill>
                <a:latin typeface="Raleway"/>
              </a:rPr>
              <a:t> across frames such as instant, dissolve and smart animate to make the interface more user friendly.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4180" y="3706501"/>
            <a:ext cx="4592770" cy="485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128">
                <a:solidFill>
                  <a:srgbClr val="000000"/>
                </a:solidFill>
                <a:latin typeface="Raleway"/>
              </a:rPr>
              <a:t>Scrolling was a tricky bit as we had to incorporate </a:t>
            </a:r>
            <a:r>
              <a:rPr lang="en-US" sz="3200" spc="128">
                <a:solidFill>
                  <a:srgbClr val="6A4A86"/>
                </a:solidFill>
                <a:latin typeface="Raleway Bold"/>
              </a:rPr>
              <a:t>vertical scroll</a:t>
            </a:r>
            <a:r>
              <a:rPr lang="en-US" sz="3200" spc="128">
                <a:solidFill>
                  <a:srgbClr val="000000"/>
                </a:solidFill>
                <a:latin typeface="Raleway"/>
              </a:rPr>
              <a:t> to the page and </a:t>
            </a:r>
            <a:r>
              <a:rPr lang="en-US" sz="3200" spc="128">
                <a:solidFill>
                  <a:srgbClr val="6A4A86"/>
                </a:solidFill>
                <a:latin typeface="Raleway Bold"/>
              </a:rPr>
              <a:t>horizontal scroll</a:t>
            </a:r>
            <a:r>
              <a:rPr lang="en-US" sz="3200" spc="128">
                <a:solidFill>
                  <a:srgbClr val="000000"/>
                </a:solidFill>
                <a:latin typeface="Raleway"/>
              </a:rPr>
              <a:t> to nested frames, that we learnt via hit and trial.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7858">
            <a:off x="5318221" y="3167119"/>
            <a:ext cx="10404710" cy="8626450"/>
          </a:xfrm>
          <a:custGeom>
            <a:avLst/>
            <a:gdLst/>
            <a:ahLst/>
            <a:cxnLst/>
            <a:rect r="r" b="b" t="t" l="l"/>
            <a:pathLst>
              <a:path h="8626450" w="10404710">
                <a:moveTo>
                  <a:pt x="0" y="0"/>
                </a:moveTo>
                <a:lnTo>
                  <a:pt x="10404710" y="0"/>
                </a:lnTo>
                <a:lnTo>
                  <a:pt x="10404710" y="8626450"/>
                </a:lnTo>
                <a:lnTo>
                  <a:pt x="0" y="8626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750172" y="1038225"/>
            <a:ext cx="6963633" cy="1905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01494" y="3496937"/>
            <a:ext cx="4882039" cy="5761363"/>
            <a:chOff x="0" y="0"/>
            <a:chExt cx="6509385" cy="76818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66246"/>
              <a:ext cx="6509385" cy="7103495"/>
            </a:xfrm>
            <a:custGeom>
              <a:avLst/>
              <a:gdLst/>
              <a:ahLst/>
              <a:cxnLst/>
              <a:rect r="r" b="b" t="t" l="l"/>
              <a:pathLst>
                <a:path h="7103495" w="6509385">
                  <a:moveTo>
                    <a:pt x="0" y="0"/>
                  </a:moveTo>
                  <a:lnTo>
                    <a:pt x="6509385" y="0"/>
                  </a:lnTo>
                  <a:lnTo>
                    <a:pt x="6509385" y="7103495"/>
                  </a:lnTo>
                  <a:lnTo>
                    <a:pt x="0" y="710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761207" y="0"/>
              <a:ext cx="4483388" cy="7681817"/>
            </a:xfrm>
            <a:custGeom>
              <a:avLst/>
              <a:gdLst/>
              <a:ahLst/>
              <a:cxnLst/>
              <a:rect r="r" b="b" t="t" l="l"/>
              <a:pathLst>
                <a:path h="7681817" w="4483388">
                  <a:moveTo>
                    <a:pt x="4483388" y="0"/>
                  </a:moveTo>
                  <a:lnTo>
                    <a:pt x="0" y="0"/>
                  </a:lnTo>
                  <a:lnTo>
                    <a:pt x="0" y="7681817"/>
                  </a:lnTo>
                  <a:lnTo>
                    <a:pt x="4483388" y="7681817"/>
                  </a:lnTo>
                  <a:lnTo>
                    <a:pt x="4483388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04677" y="3636751"/>
            <a:ext cx="6054623" cy="1354768"/>
            <a:chOff x="0" y="0"/>
            <a:chExt cx="1594633" cy="3568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4633" cy="356811"/>
            </a:xfrm>
            <a:custGeom>
              <a:avLst/>
              <a:gdLst/>
              <a:ahLst/>
              <a:cxnLst/>
              <a:rect r="r" b="b" t="t" l="l"/>
              <a:pathLst>
                <a:path h="356811" w="1594633">
                  <a:moveTo>
                    <a:pt x="25574" y="0"/>
                  </a:moveTo>
                  <a:lnTo>
                    <a:pt x="1569060" y="0"/>
                  </a:lnTo>
                  <a:cubicBezTo>
                    <a:pt x="1575842" y="0"/>
                    <a:pt x="1582347" y="2694"/>
                    <a:pt x="1587143" y="7490"/>
                  </a:cubicBezTo>
                  <a:cubicBezTo>
                    <a:pt x="1591939" y="12286"/>
                    <a:pt x="1594633" y="18791"/>
                    <a:pt x="1594633" y="25574"/>
                  </a:cubicBezTo>
                  <a:lnTo>
                    <a:pt x="1594633" y="331238"/>
                  </a:lnTo>
                  <a:cubicBezTo>
                    <a:pt x="1594633" y="345362"/>
                    <a:pt x="1583184" y="356811"/>
                    <a:pt x="1569060" y="356811"/>
                  </a:cubicBezTo>
                  <a:lnTo>
                    <a:pt x="25574" y="356811"/>
                  </a:lnTo>
                  <a:cubicBezTo>
                    <a:pt x="11450" y="356811"/>
                    <a:pt x="0" y="345362"/>
                    <a:pt x="0" y="331238"/>
                  </a:cubicBezTo>
                  <a:lnTo>
                    <a:pt x="0" y="25574"/>
                  </a:lnTo>
                  <a:cubicBezTo>
                    <a:pt x="0" y="11450"/>
                    <a:pt x="11450" y="0"/>
                    <a:pt x="25574" y="0"/>
                  </a:cubicBezTo>
                  <a:close/>
                </a:path>
              </a:pathLst>
            </a:custGeom>
            <a:solidFill>
              <a:srgbClr val="74B0B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594633" cy="42348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ret"/>
                </a:rPr>
                <a:t>Prototyping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04677" y="5398110"/>
            <a:ext cx="6054623" cy="1354768"/>
            <a:chOff x="0" y="0"/>
            <a:chExt cx="1594633" cy="3568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4633" cy="356811"/>
            </a:xfrm>
            <a:custGeom>
              <a:avLst/>
              <a:gdLst/>
              <a:ahLst/>
              <a:cxnLst/>
              <a:rect r="r" b="b" t="t" l="l"/>
              <a:pathLst>
                <a:path h="356811" w="1594633">
                  <a:moveTo>
                    <a:pt x="25574" y="0"/>
                  </a:moveTo>
                  <a:lnTo>
                    <a:pt x="1569060" y="0"/>
                  </a:lnTo>
                  <a:cubicBezTo>
                    <a:pt x="1575842" y="0"/>
                    <a:pt x="1582347" y="2694"/>
                    <a:pt x="1587143" y="7490"/>
                  </a:cubicBezTo>
                  <a:cubicBezTo>
                    <a:pt x="1591939" y="12286"/>
                    <a:pt x="1594633" y="18791"/>
                    <a:pt x="1594633" y="25574"/>
                  </a:cubicBezTo>
                  <a:lnTo>
                    <a:pt x="1594633" y="331238"/>
                  </a:lnTo>
                  <a:cubicBezTo>
                    <a:pt x="1594633" y="345362"/>
                    <a:pt x="1583184" y="356811"/>
                    <a:pt x="1569060" y="356811"/>
                  </a:cubicBezTo>
                  <a:lnTo>
                    <a:pt x="25574" y="356811"/>
                  </a:lnTo>
                  <a:cubicBezTo>
                    <a:pt x="11450" y="356811"/>
                    <a:pt x="0" y="345362"/>
                    <a:pt x="0" y="331238"/>
                  </a:cubicBezTo>
                  <a:lnTo>
                    <a:pt x="0" y="25574"/>
                  </a:lnTo>
                  <a:cubicBezTo>
                    <a:pt x="0" y="11450"/>
                    <a:pt x="11450" y="0"/>
                    <a:pt x="25574" y="0"/>
                  </a:cubicBezTo>
                  <a:close/>
                </a:path>
              </a:pathLst>
            </a:custGeom>
            <a:solidFill>
              <a:srgbClr val="74B0B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594633" cy="42348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ret"/>
                </a:rPr>
                <a:t>Horizontal scrolling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04677" y="7162452"/>
            <a:ext cx="6054623" cy="1354768"/>
            <a:chOff x="0" y="0"/>
            <a:chExt cx="1594633" cy="3568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4633" cy="356811"/>
            </a:xfrm>
            <a:custGeom>
              <a:avLst/>
              <a:gdLst/>
              <a:ahLst/>
              <a:cxnLst/>
              <a:rect r="r" b="b" t="t" l="l"/>
              <a:pathLst>
                <a:path h="356811" w="1594633">
                  <a:moveTo>
                    <a:pt x="25574" y="0"/>
                  </a:moveTo>
                  <a:lnTo>
                    <a:pt x="1569060" y="0"/>
                  </a:lnTo>
                  <a:cubicBezTo>
                    <a:pt x="1575842" y="0"/>
                    <a:pt x="1582347" y="2694"/>
                    <a:pt x="1587143" y="7490"/>
                  </a:cubicBezTo>
                  <a:cubicBezTo>
                    <a:pt x="1591939" y="12286"/>
                    <a:pt x="1594633" y="18791"/>
                    <a:pt x="1594633" y="25574"/>
                  </a:cubicBezTo>
                  <a:lnTo>
                    <a:pt x="1594633" y="331238"/>
                  </a:lnTo>
                  <a:cubicBezTo>
                    <a:pt x="1594633" y="345362"/>
                    <a:pt x="1583184" y="356811"/>
                    <a:pt x="1569060" y="356811"/>
                  </a:cubicBezTo>
                  <a:lnTo>
                    <a:pt x="25574" y="356811"/>
                  </a:lnTo>
                  <a:cubicBezTo>
                    <a:pt x="11450" y="356811"/>
                    <a:pt x="0" y="345362"/>
                    <a:pt x="0" y="331238"/>
                  </a:cubicBezTo>
                  <a:lnTo>
                    <a:pt x="0" y="25574"/>
                  </a:lnTo>
                  <a:cubicBezTo>
                    <a:pt x="0" y="11450"/>
                    <a:pt x="11450" y="0"/>
                    <a:pt x="25574" y="0"/>
                  </a:cubicBezTo>
                  <a:close/>
                </a:path>
              </a:pathLst>
            </a:custGeom>
            <a:solidFill>
              <a:srgbClr val="74B0B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594633" cy="42348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Garet"/>
                </a:rPr>
                <a:t>Animations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392128"/>
            <a:ext cx="16230600" cy="143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299">
                <a:solidFill>
                  <a:srgbClr val="FFFFFF"/>
                </a:solidFill>
                <a:latin typeface="Telegraf Medium"/>
              </a:rPr>
              <a:t>Challenges we faced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17249749" y="697667"/>
            <a:ext cx="26" cy="4259121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61714" y="3054860"/>
            <a:ext cx="5411909" cy="5855607"/>
            <a:chOff x="0" y="0"/>
            <a:chExt cx="1425359" cy="15422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5359" cy="1542217"/>
            </a:xfrm>
            <a:custGeom>
              <a:avLst/>
              <a:gdLst/>
              <a:ahLst/>
              <a:cxnLst/>
              <a:rect r="r" b="b" t="t" l="l"/>
              <a:pathLst>
                <a:path h="1542217" w="1425359">
                  <a:moveTo>
                    <a:pt x="72957" y="0"/>
                  </a:moveTo>
                  <a:lnTo>
                    <a:pt x="1352402" y="0"/>
                  </a:lnTo>
                  <a:cubicBezTo>
                    <a:pt x="1392695" y="0"/>
                    <a:pt x="1425359" y="32664"/>
                    <a:pt x="1425359" y="72957"/>
                  </a:cubicBezTo>
                  <a:lnTo>
                    <a:pt x="1425359" y="1469260"/>
                  </a:lnTo>
                  <a:cubicBezTo>
                    <a:pt x="1425359" y="1509553"/>
                    <a:pt x="1392695" y="1542217"/>
                    <a:pt x="1352402" y="1542217"/>
                  </a:cubicBezTo>
                  <a:lnTo>
                    <a:pt x="72957" y="1542217"/>
                  </a:lnTo>
                  <a:cubicBezTo>
                    <a:pt x="53608" y="1542217"/>
                    <a:pt x="35051" y="1534531"/>
                    <a:pt x="21369" y="1520849"/>
                  </a:cubicBezTo>
                  <a:cubicBezTo>
                    <a:pt x="7687" y="1507167"/>
                    <a:pt x="0" y="1488610"/>
                    <a:pt x="0" y="1469260"/>
                  </a:cubicBezTo>
                  <a:lnTo>
                    <a:pt x="0" y="72957"/>
                  </a:lnTo>
                  <a:cubicBezTo>
                    <a:pt x="0" y="53608"/>
                    <a:pt x="7687" y="35051"/>
                    <a:pt x="21369" y="21369"/>
                  </a:cubicBezTo>
                  <a:cubicBezTo>
                    <a:pt x="35051" y="7687"/>
                    <a:pt x="53608" y="0"/>
                    <a:pt x="72957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425359" cy="167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08433" y="4181578"/>
            <a:ext cx="4918472" cy="422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  <a:spcBef>
                <a:spcPct val="0"/>
              </a:spcBef>
            </a:pPr>
            <a:r>
              <a:rPr lang="en-US" sz="2699" spc="107">
                <a:solidFill>
                  <a:srgbClr val="000000"/>
                </a:solidFill>
                <a:latin typeface="Raleway"/>
              </a:rPr>
              <a:t>It was difficult for us to incorporate horizontal scrolling for the movies on the main page. We researched a lot and found a solution involving making a </a:t>
            </a:r>
            <a:r>
              <a:rPr lang="en-US" sz="2699" spc="107">
                <a:solidFill>
                  <a:srgbClr val="6A4A86"/>
                </a:solidFill>
                <a:latin typeface="Raleway"/>
              </a:rPr>
              <a:t>frame inside a frame.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1762" y="3005844"/>
            <a:ext cx="5382803" cy="5904623"/>
            <a:chOff x="0" y="0"/>
            <a:chExt cx="1405924" cy="1542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5924" cy="1542217"/>
            </a:xfrm>
            <a:custGeom>
              <a:avLst/>
              <a:gdLst/>
              <a:ahLst/>
              <a:cxnLst/>
              <a:rect r="r" b="b" t="t" l="l"/>
              <a:pathLst>
                <a:path h="1542217" w="1405924">
                  <a:moveTo>
                    <a:pt x="73352" y="0"/>
                  </a:moveTo>
                  <a:lnTo>
                    <a:pt x="1332573" y="0"/>
                  </a:lnTo>
                  <a:cubicBezTo>
                    <a:pt x="1352027" y="0"/>
                    <a:pt x="1370684" y="7728"/>
                    <a:pt x="1384440" y="21484"/>
                  </a:cubicBezTo>
                  <a:cubicBezTo>
                    <a:pt x="1398196" y="35240"/>
                    <a:pt x="1405924" y="53898"/>
                    <a:pt x="1405924" y="73352"/>
                  </a:cubicBezTo>
                  <a:lnTo>
                    <a:pt x="1405924" y="1468866"/>
                  </a:lnTo>
                  <a:cubicBezTo>
                    <a:pt x="1405924" y="1488320"/>
                    <a:pt x="1398196" y="1506977"/>
                    <a:pt x="1384440" y="1520733"/>
                  </a:cubicBezTo>
                  <a:cubicBezTo>
                    <a:pt x="1370684" y="1534489"/>
                    <a:pt x="1352027" y="1542217"/>
                    <a:pt x="1332573" y="1542217"/>
                  </a:cubicBezTo>
                  <a:lnTo>
                    <a:pt x="73352" y="1542217"/>
                  </a:lnTo>
                  <a:cubicBezTo>
                    <a:pt x="53898" y="1542217"/>
                    <a:pt x="35240" y="1534489"/>
                    <a:pt x="21484" y="1520733"/>
                  </a:cubicBezTo>
                  <a:cubicBezTo>
                    <a:pt x="7728" y="1506977"/>
                    <a:pt x="0" y="1488320"/>
                    <a:pt x="0" y="1468866"/>
                  </a:cubicBezTo>
                  <a:lnTo>
                    <a:pt x="0" y="73352"/>
                  </a:lnTo>
                  <a:cubicBezTo>
                    <a:pt x="0" y="53898"/>
                    <a:pt x="7728" y="35240"/>
                    <a:pt x="21484" y="21484"/>
                  </a:cubicBezTo>
                  <a:cubicBezTo>
                    <a:pt x="35240" y="7728"/>
                    <a:pt x="53898" y="0"/>
                    <a:pt x="73352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1405924" cy="167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07323" y="3054860"/>
            <a:ext cx="5107659" cy="5855607"/>
            <a:chOff x="0" y="0"/>
            <a:chExt cx="1345227" cy="15422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5227" cy="1542217"/>
            </a:xfrm>
            <a:custGeom>
              <a:avLst/>
              <a:gdLst/>
              <a:ahLst/>
              <a:cxnLst/>
              <a:rect r="r" b="b" t="t" l="l"/>
              <a:pathLst>
                <a:path h="1542217" w="1345227">
                  <a:moveTo>
                    <a:pt x="77303" y="0"/>
                  </a:moveTo>
                  <a:lnTo>
                    <a:pt x="1267924" y="0"/>
                  </a:lnTo>
                  <a:cubicBezTo>
                    <a:pt x="1288426" y="0"/>
                    <a:pt x="1308088" y="8144"/>
                    <a:pt x="1322585" y="22642"/>
                  </a:cubicBezTo>
                  <a:cubicBezTo>
                    <a:pt x="1337083" y="37139"/>
                    <a:pt x="1345227" y="56801"/>
                    <a:pt x="1345227" y="77303"/>
                  </a:cubicBezTo>
                  <a:lnTo>
                    <a:pt x="1345227" y="1464914"/>
                  </a:lnTo>
                  <a:cubicBezTo>
                    <a:pt x="1345227" y="1507608"/>
                    <a:pt x="1310617" y="1542217"/>
                    <a:pt x="1267924" y="1542217"/>
                  </a:cubicBezTo>
                  <a:lnTo>
                    <a:pt x="77303" y="1542217"/>
                  </a:lnTo>
                  <a:cubicBezTo>
                    <a:pt x="56801" y="1542217"/>
                    <a:pt x="37139" y="1534073"/>
                    <a:pt x="22642" y="1519576"/>
                  </a:cubicBezTo>
                  <a:cubicBezTo>
                    <a:pt x="8144" y="1505079"/>
                    <a:pt x="0" y="1485416"/>
                    <a:pt x="0" y="1464914"/>
                  </a:cubicBezTo>
                  <a:lnTo>
                    <a:pt x="0" y="77303"/>
                  </a:lnTo>
                  <a:cubicBezTo>
                    <a:pt x="0" y="56801"/>
                    <a:pt x="8144" y="37139"/>
                    <a:pt x="22642" y="22642"/>
                  </a:cubicBezTo>
                  <a:cubicBezTo>
                    <a:pt x="37139" y="8144"/>
                    <a:pt x="56801" y="0"/>
                    <a:pt x="77303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1345227" cy="167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1762" y="3005844"/>
            <a:ext cx="5382803" cy="932733"/>
            <a:chOff x="0" y="0"/>
            <a:chExt cx="1405924" cy="2436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5924" cy="243619"/>
            </a:xfrm>
            <a:custGeom>
              <a:avLst/>
              <a:gdLst/>
              <a:ahLst/>
              <a:cxnLst/>
              <a:rect r="r" b="b" t="t" l="l"/>
              <a:pathLst>
                <a:path h="243619" w="1405924">
                  <a:moveTo>
                    <a:pt x="0" y="0"/>
                  </a:moveTo>
                  <a:lnTo>
                    <a:pt x="1405924" y="0"/>
                  </a:lnTo>
                  <a:lnTo>
                    <a:pt x="1405924" y="243619"/>
                  </a:lnTo>
                  <a:lnTo>
                    <a:pt x="0" y="243619"/>
                  </a:lnTo>
                  <a:close/>
                </a:path>
              </a:pathLst>
            </a:custGeom>
            <a:solidFill>
              <a:srgbClr val="207F71">
                <a:alpha val="6392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405924" cy="376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598845" y="774503"/>
            <a:ext cx="1309031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279">
                <a:solidFill>
                  <a:srgbClr val="FFFFFF"/>
                </a:solidFill>
                <a:latin typeface="Abhaya Libre Regular"/>
              </a:rPr>
              <a:t>CHALLENGES FACED AND HOW THEY WERE OVERCOME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7074" y="3965724"/>
            <a:ext cx="4779624" cy="442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aleway"/>
              </a:rPr>
              <a:t>We intially found it quite difficult to add animation to objects. We later overcame this by designing the rocket using</a:t>
            </a:r>
            <a:r>
              <a:rPr lang="en-US" sz="2799" spc="111">
                <a:solidFill>
                  <a:srgbClr val="6A4A86"/>
                </a:solidFill>
                <a:latin typeface="Raleway"/>
              </a:rPr>
              <a:t> smart animation,time lapse,</a:t>
            </a:r>
            <a:r>
              <a:rPr lang="en-US" sz="2799" spc="111">
                <a:solidFill>
                  <a:srgbClr val="000000"/>
                </a:solidFill>
                <a:latin typeface="Raleway"/>
              </a:rPr>
              <a:t> etc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0037" y="3958796"/>
            <a:ext cx="5046253" cy="467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2599" spc="103">
                <a:solidFill>
                  <a:srgbClr val="000000"/>
                </a:solidFill>
                <a:latin typeface="Raleway"/>
              </a:rPr>
              <a:t> The prototype of the slides was complicated for us to design as we had to learn it from scratch. However we managed to complete it by performing dry runs and </a:t>
            </a:r>
            <a:r>
              <a:rPr lang="en-US" sz="2599" spc="103">
                <a:solidFill>
                  <a:srgbClr val="6A4A86"/>
                </a:solidFill>
                <a:latin typeface="Raleway"/>
              </a:rPr>
              <a:t>logically</a:t>
            </a:r>
            <a:r>
              <a:rPr lang="en-US" sz="2599" spc="103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99" spc="103">
                <a:solidFill>
                  <a:srgbClr val="6A4A86"/>
                </a:solidFill>
                <a:latin typeface="Raleway"/>
              </a:rPr>
              <a:t>approaching</a:t>
            </a:r>
            <a:r>
              <a:rPr lang="en-US" sz="2599" spc="103">
                <a:solidFill>
                  <a:srgbClr val="000000"/>
                </a:solidFill>
                <a:latin typeface="Raleway"/>
              </a:rPr>
              <a:t> each connection.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61714" y="3005844"/>
            <a:ext cx="5411909" cy="1131329"/>
            <a:chOff x="0" y="0"/>
            <a:chExt cx="1425359" cy="2979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25359" cy="297963"/>
            </a:xfrm>
            <a:custGeom>
              <a:avLst/>
              <a:gdLst/>
              <a:ahLst/>
              <a:cxnLst/>
              <a:rect r="r" b="b" t="t" l="l"/>
              <a:pathLst>
                <a:path h="297963" w="1425359">
                  <a:moveTo>
                    <a:pt x="0" y="0"/>
                  </a:moveTo>
                  <a:lnTo>
                    <a:pt x="1425359" y="0"/>
                  </a:lnTo>
                  <a:lnTo>
                    <a:pt x="1425359" y="297963"/>
                  </a:lnTo>
                  <a:lnTo>
                    <a:pt x="0" y="297963"/>
                  </a:lnTo>
                  <a:close/>
                </a:path>
              </a:pathLst>
            </a:custGeom>
            <a:solidFill>
              <a:srgbClr val="207F71">
                <a:alpha val="6392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425359" cy="431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808433" y="3123238"/>
            <a:ext cx="491847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FFFAF6"/>
                </a:solidFill>
                <a:latin typeface="Raleway Bold"/>
              </a:rPr>
              <a:t>Horizontal scrolling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9799" y="2941626"/>
            <a:ext cx="2947076" cy="81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Prototyping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07323" y="3054860"/>
            <a:ext cx="5107659" cy="924991"/>
            <a:chOff x="0" y="0"/>
            <a:chExt cx="1345227" cy="2436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5227" cy="243619"/>
            </a:xfrm>
            <a:custGeom>
              <a:avLst/>
              <a:gdLst/>
              <a:ahLst/>
              <a:cxnLst/>
              <a:rect r="r" b="b" t="t" l="l"/>
              <a:pathLst>
                <a:path h="243619" w="1345227">
                  <a:moveTo>
                    <a:pt x="0" y="0"/>
                  </a:moveTo>
                  <a:lnTo>
                    <a:pt x="1345227" y="0"/>
                  </a:lnTo>
                  <a:lnTo>
                    <a:pt x="1345227" y="243619"/>
                  </a:lnTo>
                  <a:lnTo>
                    <a:pt x="0" y="243619"/>
                  </a:lnTo>
                  <a:close/>
                </a:path>
              </a:pathLst>
            </a:custGeom>
            <a:solidFill>
              <a:srgbClr val="207F71">
                <a:alpha val="6392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1345227" cy="376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092776" y="2970201"/>
            <a:ext cx="253115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F7F4FA"/>
                </a:solidFill>
                <a:latin typeface="Raleway Bold"/>
              </a:rPr>
              <a:t>Animation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61859" y="2640958"/>
            <a:ext cx="6266613" cy="6864407"/>
            <a:chOff x="0" y="0"/>
            <a:chExt cx="1650466" cy="1807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0466" cy="1807910"/>
            </a:xfrm>
            <a:custGeom>
              <a:avLst/>
              <a:gdLst/>
              <a:ahLst/>
              <a:cxnLst/>
              <a:rect r="r" b="b" t="t" l="l"/>
              <a:pathLst>
                <a:path h="1807910" w="1650466">
                  <a:moveTo>
                    <a:pt x="63007" y="0"/>
                  </a:moveTo>
                  <a:lnTo>
                    <a:pt x="1587459" y="0"/>
                  </a:lnTo>
                  <a:cubicBezTo>
                    <a:pt x="1604170" y="0"/>
                    <a:pt x="1620196" y="6638"/>
                    <a:pt x="1632012" y="18454"/>
                  </a:cubicBezTo>
                  <a:cubicBezTo>
                    <a:pt x="1643828" y="30270"/>
                    <a:pt x="1650466" y="46296"/>
                    <a:pt x="1650466" y="63007"/>
                  </a:cubicBezTo>
                  <a:lnTo>
                    <a:pt x="1650466" y="1744903"/>
                  </a:lnTo>
                  <a:cubicBezTo>
                    <a:pt x="1650466" y="1779701"/>
                    <a:pt x="1622257" y="1807910"/>
                    <a:pt x="1587459" y="1807910"/>
                  </a:cubicBezTo>
                  <a:lnTo>
                    <a:pt x="63007" y="1807910"/>
                  </a:lnTo>
                  <a:cubicBezTo>
                    <a:pt x="46296" y="1807910"/>
                    <a:pt x="30270" y="1801271"/>
                    <a:pt x="18454" y="1789456"/>
                  </a:cubicBezTo>
                  <a:cubicBezTo>
                    <a:pt x="6638" y="1777639"/>
                    <a:pt x="0" y="1761613"/>
                    <a:pt x="0" y="1744903"/>
                  </a:cubicBezTo>
                  <a:lnTo>
                    <a:pt x="0" y="63007"/>
                  </a:lnTo>
                  <a:cubicBezTo>
                    <a:pt x="0" y="46296"/>
                    <a:pt x="6638" y="30270"/>
                    <a:pt x="18454" y="18454"/>
                  </a:cubicBezTo>
                  <a:cubicBezTo>
                    <a:pt x="30270" y="6638"/>
                    <a:pt x="46296" y="0"/>
                    <a:pt x="63007" y="0"/>
                  </a:cubicBezTo>
                  <a:close/>
                </a:path>
              </a:pathLst>
            </a:custGeom>
            <a:solidFill>
              <a:srgbClr val="F7F4FA">
                <a:alpha val="6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650466" cy="1941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19383" y="2640958"/>
            <a:ext cx="6110427" cy="6864407"/>
            <a:chOff x="0" y="0"/>
            <a:chExt cx="1609331" cy="18079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9331" cy="1807910"/>
            </a:xfrm>
            <a:custGeom>
              <a:avLst/>
              <a:gdLst/>
              <a:ahLst/>
              <a:cxnLst/>
              <a:rect r="r" b="b" t="t" l="l"/>
              <a:pathLst>
                <a:path h="1807910" w="1609331">
                  <a:moveTo>
                    <a:pt x="64617" y="0"/>
                  </a:moveTo>
                  <a:lnTo>
                    <a:pt x="1544714" y="0"/>
                  </a:lnTo>
                  <a:cubicBezTo>
                    <a:pt x="1580401" y="0"/>
                    <a:pt x="1609331" y="28930"/>
                    <a:pt x="1609331" y="64617"/>
                  </a:cubicBezTo>
                  <a:lnTo>
                    <a:pt x="1609331" y="1743293"/>
                  </a:lnTo>
                  <a:cubicBezTo>
                    <a:pt x="1609331" y="1778980"/>
                    <a:pt x="1580401" y="1807910"/>
                    <a:pt x="1544714" y="1807910"/>
                  </a:cubicBezTo>
                  <a:lnTo>
                    <a:pt x="64617" y="1807910"/>
                  </a:lnTo>
                  <a:cubicBezTo>
                    <a:pt x="28930" y="1807910"/>
                    <a:pt x="0" y="1778980"/>
                    <a:pt x="0" y="1743293"/>
                  </a:cubicBezTo>
                  <a:lnTo>
                    <a:pt x="0" y="64617"/>
                  </a:lnTo>
                  <a:cubicBezTo>
                    <a:pt x="0" y="28930"/>
                    <a:pt x="28930" y="0"/>
                    <a:pt x="64617" y="0"/>
                  </a:cubicBezTo>
                  <a:close/>
                </a:path>
              </a:pathLst>
            </a:custGeom>
            <a:solidFill>
              <a:srgbClr val="F7F4FA">
                <a:alpha val="6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609331" cy="1941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61859" y="2640958"/>
            <a:ext cx="6266613" cy="1509967"/>
            <a:chOff x="0" y="0"/>
            <a:chExt cx="1650466" cy="3976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0466" cy="397687"/>
            </a:xfrm>
            <a:custGeom>
              <a:avLst/>
              <a:gdLst/>
              <a:ahLst/>
              <a:cxnLst/>
              <a:rect r="r" b="b" t="t" l="l"/>
              <a:pathLst>
                <a:path h="397687" w="1650466">
                  <a:moveTo>
                    <a:pt x="63007" y="0"/>
                  </a:moveTo>
                  <a:lnTo>
                    <a:pt x="1587459" y="0"/>
                  </a:lnTo>
                  <a:cubicBezTo>
                    <a:pt x="1604170" y="0"/>
                    <a:pt x="1620196" y="6638"/>
                    <a:pt x="1632012" y="18454"/>
                  </a:cubicBezTo>
                  <a:cubicBezTo>
                    <a:pt x="1643828" y="30270"/>
                    <a:pt x="1650466" y="46296"/>
                    <a:pt x="1650466" y="63007"/>
                  </a:cubicBezTo>
                  <a:lnTo>
                    <a:pt x="1650466" y="334680"/>
                  </a:lnTo>
                  <a:cubicBezTo>
                    <a:pt x="1650466" y="351391"/>
                    <a:pt x="1643828" y="367417"/>
                    <a:pt x="1632012" y="379233"/>
                  </a:cubicBezTo>
                  <a:cubicBezTo>
                    <a:pt x="1620196" y="391049"/>
                    <a:pt x="1604170" y="397687"/>
                    <a:pt x="1587459" y="397687"/>
                  </a:cubicBezTo>
                  <a:lnTo>
                    <a:pt x="63007" y="397687"/>
                  </a:lnTo>
                  <a:cubicBezTo>
                    <a:pt x="28209" y="397687"/>
                    <a:pt x="0" y="369478"/>
                    <a:pt x="0" y="334680"/>
                  </a:cubicBezTo>
                  <a:lnTo>
                    <a:pt x="0" y="63007"/>
                  </a:lnTo>
                  <a:cubicBezTo>
                    <a:pt x="0" y="46296"/>
                    <a:pt x="6638" y="30270"/>
                    <a:pt x="18454" y="18454"/>
                  </a:cubicBezTo>
                  <a:cubicBezTo>
                    <a:pt x="30270" y="6638"/>
                    <a:pt x="46296" y="0"/>
                    <a:pt x="63007" y="0"/>
                  </a:cubicBezTo>
                  <a:close/>
                </a:path>
              </a:pathLst>
            </a:custGeom>
            <a:solidFill>
              <a:srgbClr val="FFDCB2">
                <a:alpha val="4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650466" cy="531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76407" y="1755735"/>
            <a:ext cx="1533491" cy="15334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19383" y="2640958"/>
            <a:ext cx="6110427" cy="1509967"/>
            <a:chOff x="0" y="0"/>
            <a:chExt cx="1609331" cy="3976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9331" cy="397687"/>
            </a:xfrm>
            <a:custGeom>
              <a:avLst/>
              <a:gdLst/>
              <a:ahLst/>
              <a:cxnLst/>
              <a:rect r="r" b="b" t="t" l="l"/>
              <a:pathLst>
                <a:path h="397687" w="1609331">
                  <a:moveTo>
                    <a:pt x="64617" y="0"/>
                  </a:moveTo>
                  <a:lnTo>
                    <a:pt x="1544714" y="0"/>
                  </a:lnTo>
                  <a:cubicBezTo>
                    <a:pt x="1580401" y="0"/>
                    <a:pt x="1609331" y="28930"/>
                    <a:pt x="1609331" y="64617"/>
                  </a:cubicBezTo>
                  <a:lnTo>
                    <a:pt x="1609331" y="333070"/>
                  </a:lnTo>
                  <a:cubicBezTo>
                    <a:pt x="1609331" y="368757"/>
                    <a:pt x="1580401" y="397687"/>
                    <a:pt x="1544714" y="397687"/>
                  </a:cubicBezTo>
                  <a:lnTo>
                    <a:pt x="64617" y="397687"/>
                  </a:lnTo>
                  <a:cubicBezTo>
                    <a:pt x="28930" y="397687"/>
                    <a:pt x="0" y="368757"/>
                    <a:pt x="0" y="333070"/>
                  </a:cubicBezTo>
                  <a:lnTo>
                    <a:pt x="0" y="64617"/>
                  </a:lnTo>
                  <a:cubicBezTo>
                    <a:pt x="0" y="28930"/>
                    <a:pt x="28930" y="0"/>
                    <a:pt x="64617" y="0"/>
                  </a:cubicBezTo>
                  <a:close/>
                </a:path>
              </a:pathLst>
            </a:custGeom>
            <a:solidFill>
              <a:srgbClr val="FFDCB2">
                <a:alpha val="4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609331" cy="531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36438" y="1755735"/>
            <a:ext cx="1533491" cy="15334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582485" y="2098619"/>
            <a:ext cx="721336" cy="847724"/>
          </a:xfrm>
          <a:custGeom>
            <a:avLst/>
            <a:gdLst/>
            <a:ahLst/>
            <a:cxnLst/>
            <a:rect r="r" b="b" t="t" l="l"/>
            <a:pathLst>
              <a:path h="847724" w="721336">
                <a:moveTo>
                  <a:pt x="0" y="0"/>
                </a:moveTo>
                <a:lnTo>
                  <a:pt x="721336" y="0"/>
                </a:lnTo>
                <a:lnTo>
                  <a:pt x="721336" y="847724"/>
                </a:lnTo>
                <a:lnTo>
                  <a:pt x="0" y="847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09412" y="1978631"/>
            <a:ext cx="920206" cy="967712"/>
          </a:xfrm>
          <a:custGeom>
            <a:avLst/>
            <a:gdLst/>
            <a:ahLst/>
            <a:cxnLst/>
            <a:rect r="r" b="b" t="t" l="l"/>
            <a:pathLst>
              <a:path h="967712" w="920206">
                <a:moveTo>
                  <a:pt x="0" y="0"/>
                </a:moveTo>
                <a:lnTo>
                  <a:pt x="920207" y="0"/>
                </a:lnTo>
                <a:lnTo>
                  <a:pt x="920207" y="967712"/>
                </a:lnTo>
                <a:lnTo>
                  <a:pt x="0" y="967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192189" y="-68624"/>
            <a:ext cx="1061342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6999" spc="279">
                <a:solidFill>
                  <a:srgbClr val="FFFFFF"/>
                </a:solidFill>
                <a:latin typeface="Abhaya Libre Regular"/>
              </a:rPr>
              <a:t>FUTURE IMPROVEMENTS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57296" y="4336081"/>
            <a:ext cx="5675739" cy="41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  <a:spcBef>
                <a:spcPct val="0"/>
              </a:spcBef>
            </a:pPr>
            <a:r>
              <a:rPr lang="en-US" sz="3691" spc="147">
                <a:solidFill>
                  <a:srgbClr val="17161C"/>
                </a:solidFill>
                <a:latin typeface="Raleway"/>
              </a:rPr>
              <a:t> We can add a notification bar in our app to get notifications about trending or latest movies/series.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85389" y="4272139"/>
            <a:ext cx="5778414" cy="458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Raleway"/>
              </a:rPr>
              <a:t>Due to time constraints, we were unable to make the app compatible across different devices. We would like to resolve this issue in the feature,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5380" y="2978654"/>
            <a:ext cx="4915607" cy="9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3"/>
              </a:lnSpc>
              <a:spcBef>
                <a:spcPct val="0"/>
              </a:spcBef>
            </a:pPr>
            <a:r>
              <a:rPr lang="en-US" sz="4685" spc="187">
                <a:solidFill>
                  <a:srgbClr val="FFFFFF"/>
                </a:solidFill>
                <a:latin typeface="Raleway Bold"/>
              </a:rPr>
              <a:t>Responsiveness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6770" y="2978654"/>
            <a:ext cx="5336791" cy="98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3"/>
              </a:lnSpc>
              <a:spcBef>
                <a:spcPct val="0"/>
              </a:spcBef>
            </a:pPr>
            <a:r>
              <a:rPr lang="en-US" sz="4685" spc="187">
                <a:solidFill>
                  <a:srgbClr val="FFFFFF"/>
                </a:solidFill>
                <a:latin typeface="Raleway Bold"/>
                <a:ea typeface="Raleway Bold"/>
              </a:rPr>
              <a:t>Notification Pa﻿ge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9284" y="-562271"/>
            <a:ext cx="11836580" cy="10422946"/>
            <a:chOff x="0" y="0"/>
            <a:chExt cx="15782107" cy="13897261"/>
          </a:xfrm>
        </p:grpSpPr>
        <p:sp>
          <p:nvSpPr>
            <p:cNvPr name="Freeform 3" id="3"/>
            <p:cNvSpPr/>
            <p:nvPr/>
          </p:nvSpPr>
          <p:spPr>
            <a:xfrm flipH="false" flipV="false" rot="647858">
              <a:off x="954581" y="1197664"/>
              <a:ext cx="13872946" cy="11501934"/>
            </a:xfrm>
            <a:custGeom>
              <a:avLst/>
              <a:gdLst/>
              <a:ahLst/>
              <a:cxnLst/>
              <a:rect r="r" b="b" t="t" l="l"/>
              <a:pathLst>
                <a:path h="11501934" w="13872946">
                  <a:moveTo>
                    <a:pt x="0" y="0"/>
                  </a:moveTo>
                  <a:lnTo>
                    <a:pt x="13872946" y="0"/>
                  </a:lnTo>
                  <a:lnTo>
                    <a:pt x="13872946" y="11501933"/>
                  </a:lnTo>
                  <a:lnTo>
                    <a:pt x="0" y="1150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518192" y="3950729"/>
              <a:ext cx="9657179" cy="9946532"/>
            </a:xfrm>
            <a:custGeom>
              <a:avLst/>
              <a:gdLst/>
              <a:ahLst/>
              <a:cxnLst/>
              <a:rect r="r" b="b" t="t" l="l"/>
              <a:pathLst>
                <a:path h="9946532" w="9657179">
                  <a:moveTo>
                    <a:pt x="0" y="0"/>
                  </a:moveTo>
                  <a:lnTo>
                    <a:pt x="9657178" y="0"/>
                  </a:lnTo>
                  <a:lnTo>
                    <a:pt x="9657178" y="9946532"/>
                  </a:lnTo>
                  <a:lnTo>
                    <a:pt x="0" y="9946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19556" y="6845550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3" y="0"/>
                </a:lnTo>
                <a:lnTo>
                  <a:pt x="4705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56212" y="3026054"/>
            <a:ext cx="8503088" cy="299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12000" spc="-420">
                <a:solidFill>
                  <a:srgbClr val="FFFFFF"/>
                </a:solidFill>
                <a:latin typeface="Telegraf Medium"/>
              </a:rPr>
              <a:t>Your </a:t>
            </a:r>
            <a:r>
              <a:rPr lang="en-US" sz="12000" spc="-420">
                <a:solidFill>
                  <a:srgbClr val="207F71"/>
                </a:solidFill>
                <a:latin typeface="Telegraf Medium"/>
              </a:rPr>
              <a:t>space</a:t>
            </a:r>
            <a:r>
              <a:rPr lang="en-US" sz="12000" spc="-420">
                <a:solidFill>
                  <a:srgbClr val="FFFFFF"/>
                </a:solidFill>
                <a:latin typeface="Telegraf Medium"/>
              </a:rPr>
              <a:t> to binge!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7278350" y="532443"/>
            <a:ext cx="19050" cy="46490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783980" y="878944"/>
            <a:ext cx="582229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1028" r="-1396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5636" y="2173481"/>
            <a:ext cx="8132758" cy="6072628"/>
          </a:xfrm>
          <a:custGeom>
            <a:avLst/>
            <a:gdLst/>
            <a:ahLst/>
            <a:cxnLst/>
            <a:rect r="r" b="b" t="t" l="l"/>
            <a:pathLst>
              <a:path h="6072628" w="8132758">
                <a:moveTo>
                  <a:pt x="0" y="0"/>
                </a:moveTo>
                <a:lnTo>
                  <a:pt x="8132758" y="0"/>
                </a:lnTo>
                <a:lnTo>
                  <a:pt x="8132758" y="6072628"/>
                </a:lnTo>
                <a:lnTo>
                  <a:pt x="0" y="607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12" t="-6501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57648" y="2173481"/>
            <a:ext cx="8219146" cy="6072628"/>
          </a:xfrm>
          <a:custGeom>
            <a:avLst/>
            <a:gdLst/>
            <a:ahLst/>
            <a:cxnLst/>
            <a:rect r="r" b="b" t="t" l="l"/>
            <a:pathLst>
              <a:path h="6072628" w="8219146">
                <a:moveTo>
                  <a:pt x="0" y="0"/>
                </a:moveTo>
                <a:lnTo>
                  <a:pt x="8219146" y="0"/>
                </a:lnTo>
                <a:lnTo>
                  <a:pt x="8219146" y="6072628"/>
                </a:lnTo>
                <a:lnTo>
                  <a:pt x="0" y="607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3" t="-218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40139" y="8378864"/>
            <a:ext cx="2037927" cy="87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  <a:spcBef>
                <a:spcPct val="0"/>
              </a:spcBef>
            </a:pPr>
            <a:r>
              <a:rPr lang="en-US" sz="4220" spc="168">
                <a:solidFill>
                  <a:srgbClr val="364182"/>
                </a:solidFill>
                <a:latin typeface="Raleway Bold"/>
              </a:rPr>
              <a:t>Frames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61291" y="8378864"/>
            <a:ext cx="3273449" cy="87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  <a:spcBef>
                <a:spcPct val="0"/>
              </a:spcBef>
            </a:pPr>
            <a:r>
              <a:rPr lang="en-US" sz="4220" spc="168">
                <a:solidFill>
                  <a:srgbClr val="364182"/>
                </a:solidFill>
                <a:latin typeface="Raleway Bold"/>
              </a:rPr>
              <a:t>Prototyping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5424" y="811436"/>
            <a:ext cx="15777151" cy="8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Figma Workspace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5466" y="2680997"/>
            <a:ext cx="11817069" cy="6216964"/>
          </a:xfrm>
          <a:custGeom>
            <a:avLst/>
            <a:gdLst/>
            <a:ahLst/>
            <a:cxnLst/>
            <a:rect r="r" b="b" t="t" l="l"/>
            <a:pathLst>
              <a:path h="6216964" w="11817069">
                <a:moveTo>
                  <a:pt x="0" y="0"/>
                </a:moveTo>
                <a:lnTo>
                  <a:pt x="11817068" y="0"/>
                </a:lnTo>
                <a:lnTo>
                  <a:pt x="11817068" y="6216963"/>
                </a:lnTo>
                <a:lnTo>
                  <a:pt x="0" y="621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5907" y="619458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3" y="0"/>
                </a:lnTo>
                <a:lnTo>
                  <a:pt x="6200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2149" y="1152525"/>
            <a:ext cx="1577715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Sign Up Page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1028" r="-1396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081" y="642776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2106" y="772034"/>
            <a:ext cx="8215600" cy="8831834"/>
          </a:xfrm>
          <a:custGeom>
            <a:avLst/>
            <a:gdLst/>
            <a:ahLst/>
            <a:cxnLst/>
            <a:rect r="r" b="b" t="t" l="l"/>
            <a:pathLst>
              <a:path h="8831834" w="8215600">
                <a:moveTo>
                  <a:pt x="0" y="0"/>
                </a:moveTo>
                <a:lnTo>
                  <a:pt x="8215600" y="0"/>
                </a:lnTo>
                <a:lnTo>
                  <a:pt x="8215600" y="8831834"/>
                </a:lnTo>
                <a:lnTo>
                  <a:pt x="0" y="883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6" r="-853" b="-90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7919" y="895859"/>
            <a:ext cx="15777151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Main </a:t>
            </a:r>
          </a:p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Homepage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2224" y="3046242"/>
            <a:ext cx="6968541" cy="538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The main homepage is displayed once the user logs in. It displays personalised content based on the users' watch history.</a:t>
            </a:r>
          </a:p>
          <a:p>
            <a:pPr algn="ctr">
              <a:lnSpc>
                <a:spcPts val="4316"/>
              </a:lnSpc>
            </a:pPr>
          </a:p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On hovering over movies the posters expand into a brief description of the film, along with the watch party, add to watchlist and hide options.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37452"/>
            <a:ext cx="15900884" cy="6447652"/>
            <a:chOff x="0" y="0"/>
            <a:chExt cx="4187887" cy="1698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887" cy="1698147"/>
            </a:xfrm>
            <a:custGeom>
              <a:avLst/>
              <a:gdLst/>
              <a:ahLst/>
              <a:cxnLst/>
              <a:rect r="r" b="b" t="t" l="l"/>
              <a:pathLst>
                <a:path h="1698147" w="4187887">
                  <a:moveTo>
                    <a:pt x="24831" y="0"/>
                  </a:moveTo>
                  <a:lnTo>
                    <a:pt x="4163056" y="0"/>
                  </a:lnTo>
                  <a:cubicBezTo>
                    <a:pt x="4176770" y="0"/>
                    <a:pt x="4187887" y="11117"/>
                    <a:pt x="4187887" y="24831"/>
                  </a:cubicBezTo>
                  <a:lnTo>
                    <a:pt x="4187887" y="1673316"/>
                  </a:lnTo>
                  <a:cubicBezTo>
                    <a:pt x="4187887" y="1679901"/>
                    <a:pt x="4185271" y="1686217"/>
                    <a:pt x="4180614" y="1690874"/>
                  </a:cubicBezTo>
                  <a:cubicBezTo>
                    <a:pt x="4175958" y="1695531"/>
                    <a:pt x="4169642" y="1698147"/>
                    <a:pt x="4163056" y="1698147"/>
                  </a:cubicBezTo>
                  <a:lnTo>
                    <a:pt x="24831" y="1698147"/>
                  </a:lnTo>
                  <a:cubicBezTo>
                    <a:pt x="11117" y="1698147"/>
                    <a:pt x="0" y="1687030"/>
                    <a:pt x="0" y="1673316"/>
                  </a:cubicBezTo>
                  <a:lnTo>
                    <a:pt x="0" y="24831"/>
                  </a:lnTo>
                  <a:cubicBezTo>
                    <a:pt x="0" y="18246"/>
                    <a:pt x="2616" y="11930"/>
                    <a:pt x="7273" y="7273"/>
                  </a:cubicBezTo>
                  <a:cubicBezTo>
                    <a:pt x="11930" y="2616"/>
                    <a:pt x="18246" y="0"/>
                    <a:pt x="24831" y="0"/>
                  </a:cubicBezTo>
                  <a:close/>
                </a:path>
              </a:pathLst>
            </a:custGeom>
            <a:solidFill>
              <a:srgbClr val="F7F4FA">
                <a:alpha val="54902"/>
              </a:srgbClr>
            </a:solidFill>
            <a:ln w="76200" cap="rnd">
              <a:solidFill>
                <a:srgbClr val="A91344">
                  <a:alpha val="54902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4187887" cy="183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9540" y="508952"/>
            <a:ext cx="17441158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Cinzel Bold"/>
              </a:rPr>
              <a:t>Introduction to challenge &amp; 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7390" y="3364965"/>
            <a:ext cx="15383504" cy="583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3600" spc="359">
                <a:solidFill>
                  <a:srgbClr val="000000"/>
                </a:solidFill>
                <a:latin typeface="Cooper Hewitt"/>
              </a:rPr>
              <a:t>To design a celestial-themed user interface for a streaming platform that replicates the features and functionality of Netflix. The UI was to include easy navigation, visually appealing images and videos, personalized recommendations, user-friendly search functionality, and intuitive categorization of content. The celestial theme should be integrated throughout the UI, with a colour scheme and visual design that is consistent and visually appealing.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1028" r="-1396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7693" y="378588"/>
            <a:ext cx="9015471" cy="3837163"/>
          </a:xfrm>
          <a:custGeom>
            <a:avLst/>
            <a:gdLst/>
            <a:ahLst/>
            <a:cxnLst/>
            <a:rect r="r" b="b" t="t" l="l"/>
            <a:pathLst>
              <a:path h="3837163" w="9015471">
                <a:moveTo>
                  <a:pt x="0" y="0"/>
                </a:moveTo>
                <a:lnTo>
                  <a:pt x="9015471" y="0"/>
                </a:lnTo>
                <a:lnTo>
                  <a:pt x="9015471" y="3837163"/>
                </a:lnTo>
                <a:lnTo>
                  <a:pt x="0" y="383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7693" y="4440799"/>
            <a:ext cx="8997294" cy="5836676"/>
          </a:xfrm>
          <a:custGeom>
            <a:avLst/>
            <a:gdLst/>
            <a:ahLst/>
            <a:cxnLst/>
            <a:rect r="r" b="b" t="t" l="l"/>
            <a:pathLst>
              <a:path h="5836676" w="8997294">
                <a:moveTo>
                  <a:pt x="0" y="0"/>
                </a:moveTo>
                <a:lnTo>
                  <a:pt x="8997294" y="0"/>
                </a:lnTo>
                <a:lnTo>
                  <a:pt x="8997294" y="5836676"/>
                </a:lnTo>
                <a:lnTo>
                  <a:pt x="0" y="583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9" r="-4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18314" y="-20574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3" y="0"/>
                </a:lnTo>
                <a:lnTo>
                  <a:pt x="6200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68493" y="6416676"/>
            <a:ext cx="157771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Categories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8493" y="1925694"/>
            <a:ext cx="157771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Watchlist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2224" y="3046242"/>
            <a:ext cx="6968541" cy="21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This is the collaborative watchlist section which allows users to make playlists with their friends on the platform itself!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2224" y="7540626"/>
            <a:ext cx="6968541" cy="21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We have tried to include categories of space based content to add a celestial touch. We have also included a Play Random feature.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610" y="1753535"/>
            <a:ext cx="11316055" cy="6779930"/>
          </a:xfrm>
          <a:custGeom>
            <a:avLst/>
            <a:gdLst/>
            <a:ahLst/>
            <a:cxnLst/>
            <a:rect r="r" b="b" t="t" l="l"/>
            <a:pathLst>
              <a:path h="6779930" w="11316055">
                <a:moveTo>
                  <a:pt x="0" y="0"/>
                </a:moveTo>
                <a:lnTo>
                  <a:pt x="11316054" y="0"/>
                </a:lnTo>
                <a:lnTo>
                  <a:pt x="11316054" y="6779930"/>
                </a:lnTo>
                <a:lnTo>
                  <a:pt x="0" y="677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05042" y="1877360"/>
            <a:ext cx="15777151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Search and</a:t>
            </a:r>
          </a:p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Filter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04751" y="6172200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1089" y="4048436"/>
            <a:ext cx="4525058" cy="404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6"/>
              </a:lnSpc>
              <a:spcBef>
                <a:spcPct val="0"/>
              </a:spcBef>
            </a:pPr>
            <a:r>
              <a:rPr lang="en-US" sz="2897" spc="289">
                <a:solidFill>
                  <a:srgbClr val="FFFAF6"/>
                </a:solidFill>
                <a:latin typeface="Raleway"/>
              </a:rPr>
              <a:t>We introduced a feature wherein the user can search use tags. These can be multiple genres, imdb ratings, durations, language etc.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47989"/>
            <a:ext cx="10375191" cy="6966350"/>
          </a:xfrm>
          <a:custGeom>
            <a:avLst/>
            <a:gdLst/>
            <a:ahLst/>
            <a:cxnLst/>
            <a:rect r="r" b="b" t="t" l="l"/>
            <a:pathLst>
              <a:path h="6966350" w="10375191">
                <a:moveTo>
                  <a:pt x="0" y="0"/>
                </a:moveTo>
                <a:lnTo>
                  <a:pt x="10375191" y="0"/>
                </a:lnTo>
                <a:lnTo>
                  <a:pt x="10375191" y="6966349"/>
                </a:lnTo>
                <a:lnTo>
                  <a:pt x="0" y="6966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7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2974" y="1852674"/>
            <a:ext cx="1577715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X-Ray </a:t>
            </a:r>
          </a:p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Feature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26167" y="6624364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49021" y="3716189"/>
            <a:ext cx="4525058" cy="330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297" spc="329">
                <a:solidFill>
                  <a:srgbClr val="FFFAF6"/>
                </a:solidFill>
                <a:latin typeface="Raleway"/>
              </a:rPr>
              <a:t>The X-Ray feature depicts cast details and general trivia about the respective film.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3479" y="1706925"/>
            <a:ext cx="11338992" cy="7160850"/>
          </a:xfrm>
          <a:custGeom>
            <a:avLst/>
            <a:gdLst/>
            <a:ahLst/>
            <a:cxnLst/>
            <a:rect r="r" b="b" t="t" l="l"/>
            <a:pathLst>
              <a:path h="7160850" w="11338992">
                <a:moveTo>
                  <a:pt x="0" y="0"/>
                </a:moveTo>
                <a:lnTo>
                  <a:pt x="11338992" y="0"/>
                </a:lnTo>
                <a:lnTo>
                  <a:pt x="11338992" y="7160850"/>
                </a:lnTo>
                <a:lnTo>
                  <a:pt x="0" y="7160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53" r="0" b="-19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86877" y="1662202"/>
            <a:ext cx="1577715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Play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98081" y="642776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55774" y="2813275"/>
            <a:ext cx="4700638" cy="538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On pressing the play button, the movie begins to play.</a:t>
            </a:r>
          </a:p>
          <a:p>
            <a:pPr algn="ctr">
              <a:lnSpc>
                <a:spcPts val="4316"/>
              </a:lnSpc>
            </a:pPr>
          </a:p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FFFAF6"/>
                </a:solidFill>
                <a:latin typeface="Raleway"/>
              </a:rPr>
              <a:t>Navigations for X-Ray, watchparty, subtitles and volume control have been added to enhance user experience.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081" y="642776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78165"/>
            <a:ext cx="10437137" cy="6706997"/>
          </a:xfrm>
          <a:custGeom>
            <a:avLst/>
            <a:gdLst/>
            <a:ahLst/>
            <a:cxnLst/>
            <a:rect r="r" b="b" t="t" l="l"/>
            <a:pathLst>
              <a:path h="6706997" w="10437137">
                <a:moveTo>
                  <a:pt x="0" y="0"/>
                </a:moveTo>
                <a:lnTo>
                  <a:pt x="10437137" y="0"/>
                </a:lnTo>
                <a:lnTo>
                  <a:pt x="10437137" y="6706997"/>
                </a:lnTo>
                <a:lnTo>
                  <a:pt x="0" y="6706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2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86676" y="1901990"/>
            <a:ext cx="15777151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Watch </a:t>
            </a:r>
          </a:p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Party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45906" y="3866139"/>
            <a:ext cx="5058692" cy="256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197" spc="319">
                <a:solidFill>
                  <a:srgbClr val="FFFAF6"/>
                </a:solidFill>
                <a:latin typeface="Raleway"/>
              </a:rPr>
              <a:t>This feature enables us to watch with our friends and chat with them while watching!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081" y="642776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728" y="1602101"/>
            <a:ext cx="10473315" cy="6684733"/>
          </a:xfrm>
          <a:custGeom>
            <a:avLst/>
            <a:gdLst/>
            <a:ahLst/>
            <a:cxnLst/>
            <a:rect r="r" b="b" t="t" l="l"/>
            <a:pathLst>
              <a:path h="6684733" w="10473315">
                <a:moveTo>
                  <a:pt x="0" y="0"/>
                </a:moveTo>
                <a:lnTo>
                  <a:pt x="10473315" y="0"/>
                </a:lnTo>
                <a:lnTo>
                  <a:pt x="10473315" y="6684733"/>
                </a:lnTo>
                <a:lnTo>
                  <a:pt x="0" y="6684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22446" y="2290883"/>
            <a:ext cx="6765554" cy="93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244">
                <a:solidFill>
                  <a:srgbClr val="FFFFFF"/>
                </a:solidFill>
                <a:latin typeface="Telegraf Medium"/>
              </a:rPr>
              <a:t>Accessibility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79275" y="3590375"/>
            <a:ext cx="5451896" cy="450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197" spc="319">
                <a:solidFill>
                  <a:srgbClr val="FFFAF6"/>
                </a:solidFill>
                <a:latin typeface="Raleway"/>
              </a:rPr>
              <a:t>We have tried to include as many features as possible for the visually and hearing impaired so as to make our platform friendly for all users.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081" y="6427762"/>
            <a:ext cx="6200384" cy="4114800"/>
          </a:xfrm>
          <a:custGeom>
            <a:avLst/>
            <a:gdLst/>
            <a:ahLst/>
            <a:cxnLst/>
            <a:rect r="r" b="b" t="t" l="l"/>
            <a:pathLst>
              <a:path h="4114800" w="6200384">
                <a:moveTo>
                  <a:pt x="0" y="0"/>
                </a:moveTo>
                <a:lnTo>
                  <a:pt x="6200384" y="0"/>
                </a:lnTo>
                <a:lnTo>
                  <a:pt x="6200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47989"/>
            <a:ext cx="10493746" cy="6791022"/>
          </a:xfrm>
          <a:custGeom>
            <a:avLst/>
            <a:gdLst/>
            <a:ahLst/>
            <a:cxnLst/>
            <a:rect r="r" b="b" t="t" l="l"/>
            <a:pathLst>
              <a:path h="6791022" w="10493746">
                <a:moveTo>
                  <a:pt x="0" y="0"/>
                </a:moveTo>
                <a:lnTo>
                  <a:pt x="10493746" y="0"/>
                </a:lnTo>
                <a:lnTo>
                  <a:pt x="10493746" y="6791022"/>
                </a:lnTo>
                <a:lnTo>
                  <a:pt x="0" y="6791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22446" y="2085413"/>
            <a:ext cx="676555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Settings and </a:t>
            </a:r>
          </a:p>
          <a:p>
            <a:pPr algn="ctr">
              <a:lnSpc>
                <a:spcPts val="5850"/>
              </a:lnSpc>
            </a:pPr>
            <a:r>
              <a:rPr lang="en-US" sz="6500" spc="-227">
                <a:solidFill>
                  <a:srgbClr val="FFFFFF"/>
                </a:solidFill>
                <a:latin typeface="Telegraf Medium"/>
              </a:rPr>
              <a:t>side drawer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2673" y="4105952"/>
            <a:ext cx="5451896" cy="38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197" spc="319">
                <a:solidFill>
                  <a:srgbClr val="FFFAF6"/>
                </a:solidFill>
                <a:latin typeface="Raleway"/>
              </a:rPr>
              <a:t>We have included the necessary options in settings and made a side drawer for all pages to make the navigation simpler.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5461" y="3135561"/>
            <a:ext cx="4840199" cy="6407109"/>
            <a:chOff x="0" y="0"/>
            <a:chExt cx="1274785" cy="1687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4785" cy="1687469"/>
            </a:xfrm>
            <a:custGeom>
              <a:avLst/>
              <a:gdLst/>
              <a:ahLst/>
              <a:cxnLst/>
              <a:rect r="r" b="b" t="t" l="l"/>
              <a:pathLst>
                <a:path h="1687469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605894"/>
                  </a:lnTo>
                  <a:cubicBezTo>
                    <a:pt x="1274785" y="1650947"/>
                    <a:pt x="1238263" y="1687469"/>
                    <a:pt x="1193210" y="1687469"/>
                  </a:cubicBezTo>
                  <a:lnTo>
                    <a:pt x="81575" y="1687469"/>
                  </a:lnTo>
                  <a:cubicBezTo>
                    <a:pt x="59940" y="1687469"/>
                    <a:pt x="39191" y="1678874"/>
                    <a:pt x="23893" y="1663576"/>
                  </a:cubicBezTo>
                  <a:cubicBezTo>
                    <a:pt x="8594" y="1648278"/>
                    <a:pt x="0" y="1627529"/>
                    <a:pt x="0" y="1605894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274785" cy="1820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23900" y="3117203"/>
            <a:ext cx="4840199" cy="6425467"/>
            <a:chOff x="0" y="0"/>
            <a:chExt cx="1274785" cy="16923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4785" cy="1692304"/>
            </a:xfrm>
            <a:custGeom>
              <a:avLst/>
              <a:gdLst/>
              <a:ahLst/>
              <a:cxnLst/>
              <a:rect r="r" b="b" t="t" l="l"/>
              <a:pathLst>
                <a:path h="1692304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610729"/>
                  </a:lnTo>
                  <a:cubicBezTo>
                    <a:pt x="1274785" y="1632364"/>
                    <a:pt x="1266191" y="1653113"/>
                    <a:pt x="1250892" y="1668411"/>
                  </a:cubicBezTo>
                  <a:cubicBezTo>
                    <a:pt x="1235594" y="1683710"/>
                    <a:pt x="1214845" y="1692304"/>
                    <a:pt x="1193210" y="1692304"/>
                  </a:cubicBezTo>
                  <a:lnTo>
                    <a:pt x="81575" y="1692304"/>
                  </a:lnTo>
                  <a:cubicBezTo>
                    <a:pt x="36522" y="1692304"/>
                    <a:pt x="0" y="1655782"/>
                    <a:pt x="0" y="1610729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274785" cy="182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65857" y="3135561"/>
            <a:ext cx="4840199" cy="6122739"/>
            <a:chOff x="0" y="0"/>
            <a:chExt cx="1274785" cy="16125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4785" cy="1612573"/>
            </a:xfrm>
            <a:custGeom>
              <a:avLst/>
              <a:gdLst/>
              <a:ahLst/>
              <a:cxnLst/>
              <a:rect r="r" b="b" t="t" l="l"/>
              <a:pathLst>
                <a:path h="1612573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530999"/>
                  </a:lnTo>
                  <a:cubicBezTo>
                    <a:pt x="1274785" y="1576051"/>
                    <a:pt x="1238263" y="1612573"/>
                    <a:pt x="1193210" y="1612573"/>
                  </a:cubicBezTo>
                  <a:lnTo>
                    <a:pt x="81575" y="1612573"/>
                  </a:lnTo>
                  <a:cubicBezTo>
                    <a:pt x="59940" y="1612573"/>
                    <a:pt x="39191" y="1603979"/>
                    <a:pt x="23893" y="1588681"/>
                  </a:cubicBezTo>
                  <a:cubicBezTo>
                    <a:pt x="8594" y="1573382"/>
                    <a:pt x="0" y="1552633"/>
                    <a:pt x="0" y="1530999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57175"/>
              <a:ext cx="1274785" cy="1869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</a:p>
            <a:p>
              <a:pPr algn="ctr">
                <a:lnSpc>
                  <a:spcPts val="5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5461" y="3117203"/>
            <a:ext cx="4840199" cy="1351424"/>
            <a:chOff x="0" y="0"/>
            <a:chExt cx="1274785" cy="355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A91344">
                <a:alpha val="6392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33425" y="3126036"/>
            <a:ext cx="4840199" cy="1351424"/>
            <a:chOff x="0" y="0"/>
            <a:chExt cx="1274785" cy="3559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A91344">
                <a:alpha val="6392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65857" y="3135561"/>
            <a:ext cx="4840199" cy="1351424"/>
            <a:chOff x="0" y="0"/>
            <a:chExt cx="1274785" cy="3559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A91344">
                <a:alpha val="6392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064365" y="301326"/>
            <a:ext cx="10178321" cy="2431603"/>
            <a:chOff x="0" y="0"/>
            <a:chExt cx="2680710" cy="6404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0710" cy="640422"/>
            </a:xfrm>
            <a:custGeom>
              <a:avLst/>
              <a:gdLst/>
              <a:ahLst/>
              <a:cxnLst/>
              <a:rect r="r" b="b" t="t" l="l"/>
              <a:pathLst>
                <a:path h="640422" w="2680710">
                  <a:moveTo>
                    <a:pt x="38792" y="0"/>
                  </a:moveTo>
                  <a:lnTo>
                    <a:pt x="2641918" y="0"/>
                  </a:lnTo>
                  <a:cubicBezTo>
                    <a:pt x="2663342" y="0"/>
                    <a:pt x="2680710" y="17368"/>
                    <a:pt x="2680710" y="38792"/>
                  </a:cubicBezTo>
                  <a:lnTo>
                    <a:pt x="2680710" y="601630"/>
                  </a:lnTo>
                  <a:cubicBezTo>
                    <a:pt x="2680710" y="623054"/>
                    <a:pt x="2663342" y="640422"/>
                    <a:pt x="2641918" y="640422"/>
                  </a:cubicBezTo>
                  <a:lnTo>
                    <a:pt x="38792" y="640422"/>
                  </a:lnTo>
                  <a:cubicBezTo>
                    <a:pt x="17368" y="640422"/>
                    <a:pt x="0" y="623054"/>
                    <a:pt x="0" y="601630"/>
                  </a:cubicBezTo>
                  <a:lnTo>
                    <a:pt x="0" y="38792"/>
                  </a:lnTo>
                  <a:cubicBezTo>
                    <a:pt x="0" y="17368"/>
                    <a:pt x="17368" y="0"/>
                    <a:pt x="38792" y="0"/>
                  </a:cubicBezTo>
                  <a:close/>
                </a:path>
              </a:pathLst>
            </a:custGeom>
            <a:solidFill>
              <a:srgbClr val="F7F4FA">
                <a:alpha val="6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2680710" cy="77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054840" y="301326"/>
            <a:ext cx="10178321" cy="2453927"/>
            <a:chOff x="0" y="0"/>
            <a:chExt cx="2680710" cy="6463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80710" cy="646302"/>
            </a:xfrm>
            <a:custGeom>
              <a:avLst/>
              <a:gdLst/>
              <a:ahLst/>
              <a:cxnLst/>
              <a:rect r="r" b="b" t="t" l="l"/>
              <a:pathLst>
                <a:path h="646302" w="2680710">
                  <a:moveTo>
                    <a:pt x="38792" y="0"/>
                  </a:moveTo>
                  <a:lnTo>
                    <a:pt x="2641918" y="0"/>
                  </a:lnTo>
                  <a:cubicBezTo>
                    <a:pt x="2663342" y="0"/>
                    <a:pt x="2680710" y="17368"/>
                    <a:pt x="2680710" y="38792"/>
                  </a:cubicBezTo>
                  <a:lnTo>
                    <a:pt x="2680710" y="607510"/>
                  </a:lnTo>
                  <a:cubicBezTo>
                    <a:pt x="2680710" y="628934"/>
                    <a:pt x="2663342" y="646302"/>
                    <a:pt x="2641918" y="646302"/>
                  </a:cubicBezTo>
                  <a:lnTo>
                    <a:pt x="38792" y="646302"/>
                  </a:lnTo>
                  <a:cubicBezTo>
                    <a:pt x="17368" y="646302"/>
                    <a:pt x="0" y="628934"/>
                    <a:pt x="0" y="607510"/>
                  </a:cubicBezTo>
                  <a:lnTo>
                    <a:pt x="0" y="38792"/>
                  </a:lnTo>
                  <a:cubicBezTo>
                    <a:pt x="0" y="17368"/>
                    <a:pt x="17368" y="0"/>
                    <a:pt x="38792" y="0"/>
                  </a:cubicBezTo>
                  <a:close/>
                </a:path>
              </a:pathLst>
            </a:custGeom>
            <a:solidFill>
              <a:srgbClr val="A91344">
                <a:alpha val="6392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2680710" cy="77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423969" y="355850"/>
            <a:ext cx="9440063" cy="223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6405">
                <a:solidFill>
                  <a:srgbClr val="FFFFFF"/>
                </a:solidFill>
                <a:latin typeface="Abhaya Libre Regular Bold"/>
              </a:rPr>
              <a:t>Research and inspiration </a:t>
            </a:r>
          </a:p>
          <a:p>
            <a:pPr algn="ctr">
              <a:lnSpc>
                <a:spcPts val="8968"/>
              </a:lnSpc>
            </a:pPr>
            <a:r>
              <a:rPr lang="en-US" sz="6405">
                <a:solidFill>
                  <a:srgbClr val="FFFFFF"/>
                </a:solidFill>
                <a:latin typeface="Abhaya Libre Regular Bold"/>
              </a:rPr>
              <a:t>behind the design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5153" y="4456433"/>
            <a:ext cx="4280816" cy="398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 spc="279">
                <a:solidFill>
                  <a:srgbClr val="000000"/>
                </a:solidFill>
                <a:latin typeface="Cooper Hewitt"/>
              </a:rPr>
              <a:t>The</a:t>
            </a:r>
            <a:r>
              <a:rPr lang="en-US" sz="2799" spc="279">
                <a:solidFill>
                  <a:srgbClr val="000000"/>
                </a:solidFill>
                <a:latin typeface="Cooper Hewitt"/>
              </a:rPr>
              <a:t> prime inspiration for our project was the outside world.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  <a:r>
              <a:rPr lang="en-US" sz="2799" spc="279">
                <a:solidFill>
                  <a:srgbClr val="000000"/>
                </a:solidFill>
                <a:latin typeface="Cooper Hewitt"/>
              </a:rPr>
              <a:t>Used celestial </a:t>
            </a:r>
            <a:r>
              <a:rPr lang="en-US" sz="2799" spc="279">
                <a:solidFill>
                  <a:srgbClr val="6A4A86"/>
                </a:solidFill>
                <a:latin typeface="Cooper Hewitt Bold"/>
              </a:rPr>
              <a:t>images and patterns</a:t>
            </a:r>
            <a:r>
              <a:rPr lang="en-US" sz="2799" spc="279">
                <a:solidFill>
                  <a:srgbClr val="000000"/>
                </a:solidFill>
                <a:latin typeface="Cooper Hewitt"/>
              </a:rPr>
              <a:t> in our design.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49847" y="3319402"/>
            <a:ext cx="4252436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Interactive Elements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31098" y="3319402"/>
            <a:ext cx="3149322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Colour Palettes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8023" y="3319402"/>
            <a:ext cx="469507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Celestial Based Design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70081" y="4532633"/>
            <a:ext cx="4366887" cy="390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2799" spc="279">
                <a:solidFill>
                  <a:srgbClr val="000000"/>
                </a:solidFill>
                <a:latin typeface="Raleway"/>
              </a:rPr>
              <a:t>The usage of </a:t>
            </a:r>
            <a:r>
              <a:rPr lang="en-US" sz="2799" spc="279">
                <a:solidFill>
                  <a:srgbClr val="6A4A86"/>
                </a:solidFill>
                <a:latin typeface="Raleway Bold"/>
              </a:rPr>
              <a:t>colours</a:t>
            </a:r>
            <a:r>
              <a:rPr lang="en-US" sz="2799" spc="279">
                <a:solidFill>
                  <a:srgbClr val="000000"/>
                </a:solidFill>
                <a:latin typeface="Raleway"/>
              </a:rPr>
              <a:t> such as dark blues, purples, and black evoke a celestial feel and add to the uniqueness of the interface.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59739" y="4456433"/>
            <a:ext cx="4252436" cy="398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2799" spc="279">
                <a:solidFill>
                  <a:srgbClr val="000000"/>
                </a:solidFill>
                <a:latin typeface="Cooper Hewitt"/>
              </a:rPr>
              <a:t>Used </a:t>
            </a:r>
            <a:r>
              <a:rPr lang="en-US" sz="2799" spc="279">
                <a:solidFill>
                  <a:srgbClr val="6A4A86"/>
                </a:solidFill>
                <a:latin typeface="Cooper Hewitt Bold"/>
              </a:rPr>
              <a:t>animations</a:t>
            </a:r>
            <a:r>
              <a:rPr lang="en-US" sz="2799" spc="279">
                <a:solidFill>
                  <a:srgbClr val="000000"/>
                </a:solidFill>
                <a:latin typeface="Cooper Hewitt"/>
              </a:rPr>
              <a:t> such as rockets and enabled </a:t>
            </a:r>
            <a:r>
              <a:rPr lang="en-US" sz="2799" spc="279">
                <a:solidFill>
                  <a:srgbClr val="6A4A86"/>
                </a:solidFill>
                <a:latin typeface="Cooper Hewitt Bold"/>
              </a:rPr>
              <a:t>hovering over icons</a:t>
            </a:r>
            <a:r>
              <a:rPr lang="en-US" sz="2799" spc="279">
                <a:solidFill>
                  <a:srgbClr val="000000"/>
                </a:solidFill>
                <a:latin typeface="Cooper Hewitt"/>
              </a:rPr>
              <a:t> to incorporate a more futuristic touch to the project.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5461" y="3135561"/>
            <a:ext cx="4840199" cy="6407109"/>
            <a:chOff x="0" y="0"/>
            <a:chExt cx="1274785" cy="1687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4785" cy="1687469"/>
            </a:xfrm>
            <a:custGeom>
              <a:avLst/>
              <a:gdLst/>
              <a:ahLst/>
              <a:cxnLst/>
              <a:rect r="r" b="b" t="t" l="l"/>
              <a:pathLst>
                <a:path h="1687469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605894"/>
                  </a:lnTo>
                  <a:cubicBezTo>
                    <a:pt x="1274785" y="1650947"/>
                    <a:pt x="1238263" y="1687469"/>
                    <a:pt x="1193210" y="1687469"/>
                  </a:cubicBezTo>
                  <a:lnTo>
                    <a:pt x="81575" y="1687469"/>
                  </a:lnTo>
                  <a:cubicBezTo>
                    <a:pt x="59940" y="1687469"/>
                    <a:pt x="39191" y="1678874"/>
                    <a:pt x="23893" y="1663576"/>
                  </a:cubicBezTo>
                  <a:cubicBezTo>
                    <a:pt x="8594" y="1648278"/>
                    <a:pt x="0" y="1627529"/>
                    <a:pt x="0" y="1605894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1274785" cy="1858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  <a:p>
              <a:pPr algn="ctr">
                <a:lnSpc>
                  <a:spcPts val="5039"/>
                </a:lnSpc>
              </a:pPr>
            </a:p>
            <a:p>
              <a:pPr algn="ctr">
                <a:lnSpc>
                  <a:spcPts val="5039"/>
                </a:lnSpc>
              </a:pPr>
              <a:r>
                <a:rPr lang="en-US" sz="2799" spc="111">
                  <a:solidFill>
                    <a:srgbClr val="000000">
                      <a:alpha val="62745"/>
                    </a:srgbClr>
                  </a:solidFill>
                  <a:latin typeface="Raleway"/>
                </a:rPr>
                <a:t>We created </a:t>
              </a:r>
              <a:r>
                <a:rPr lang="en-US" sz="2799" spc="111">
                  <a:solidFill>
                    <a:srgbClr val="6A4A86">
                      <a:alpha val="62745"/>
                    </a:srgbClr>
                  </a:solidFill>
                  <a:latin typeface="Raleway Bold"/>
                </a:rPr>
                <a:t>wireframes and sketches</a:t>
              </a:r>
              <a:r>
                <a:rPr lang="en-US" sz="2799" spc="111">
                  <a:solidFill>
                    <a:srgbClr val="6A4A86">
                      <a:alpha val="62745"/>
                    </a:srgbClr>
                  </a:solidFill>
                  <a:latin typeface="Raleway"/>
                </a:rPr>
                <a:t> </a:t>
              </a:r>
              <a:r>
                <a:rPr lang="en-US" sz="2799" spc="111">
                  <a:solidFill>
                    <a:srgbClr val="000000">
                      <a:alpha val="62745"/>
                    </a:srgbClr>
                  </a:solidFill>
                  <a:latin typeface="Raleway"/>
                </a:rPr>
                <a:t>to plan out the layout, navigation, and interactive elements of the design. We learnt the basics of figma using YouTube and recreated the design.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23900" y="3117203"/>
            <a:ext cx="4840199" cy="6425467"/>
            <a:chOff x="0" y="0"/>
            <a:chExt cx="1274785" cy="16923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4785" cy="1692304"/>
            </a:xfrm>
            <a:custGeom>
              <a:avLst/>
              <a:gdLst/>
              <a:ahLst/>
              <a:cxnLst/>
              <a:rect r="r" b="b" t="t" l="l"/>
              <a:pathLst>
                <a:path h="1692304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610729"/>
                  </a:lnTo>
                  <a:cubicBezTo>
                    <a:pt x="1274785" y="1632364"/>
                    <a:pt x="1266191" y="1653113"/>
                    <a:pt x="1250892" y="1668411"/>
                  </a:cubicBezTo>
                  <a:cubicBezTo>
                    <a:pt x="1235594" y="1683710"/>
                    <a:pt x="1214845" y="1692304"/>
                    <a:pt x="1193210" y="1692304"/>
                  </a:cubicBezTo>
                  <a:lnTo>
                    <a:pt x="81575" y="1692304"/>
                  </a:lnTo>
                  <a:cubicBezTo>
                    <a:pt x="36522" y="1692304"/>
                    <a:pt x="0" y="1655782"/>
                    <a:pt x="0" y="1610729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274785" cy="182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65857" y="3135561"/>
            <a:ext cx="4840199" cy="6407109"/>
            <a:chOff x="0" y="0"/>
            <a:chExt cx="1274785" cy="16874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4785" cy="1687469"/>
            </a:xfrm>
            <a:custGeom>
              <a:avLst/>
              <a:gdLst/>
              <a:ahLst/>
              <a:cxnLst/>
              <a:rect r="r" b="b" t="t" l="l"/>
              <a:pathLst>
                <a:path h="1687469" w="1274785">
                  <a:moveTo>
                    <a:pt x="81575" y="0"/>
                  </a:moveTo>
                  <a:lnTo>
                    <a:pt x="1193210" y="0"/>
                  </a:lnTo>
                  <a:cubicBezTo>
                    <a:pt x="1238263" y="0"/>
                    <a:pt x="1274785" y="36522"/>
                    <a:pt x="1274785" y="81575"/>
                  </a:cubicBezTo>
                  <a:lnTo>
                    <a:pt x="1274785" y="1605894"/>
                  </a:lnTo>
                  <a:cubicBezTo>
                    <a:pt x="1274785" y="1650947"/>
                    <a:pt x="1238263" y="1687469"/>
                    <a:pt x="1193210" y="1687469"/>
                  </a:cubicBezTo>
                  <a:lnTo>
                    <a:pt x="81575" y="1687469"/>
                  </a:lnTo>
                  <a:cubicBezTo>
                    <a:pt x="59940" y="1687469"/>
                    <a:pt x="39191" y="1678874"/>
                    <a:pt x="23893" y="1663576"/>
                  </a:cubicBezTo>
                  <a:cubicBezTo>
                    <a:pt x="8594" y="1648278"/>
                    <a:pt x="0" y="1627529"/>
                    <a:pt x="0" y="1605894"/>
                  </a:cubicBezTo>
                  <a:lnTo>
                    <a:pt x="0" y="81575"/>
                  </a:lnTo>
                  <a:cubicBezTo>
                    <a:pt x="0" y="36522"/>
                    <a:pt x="36522" y="0"/>
                    <a:pt x="8157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57175"/>
              <a:ext cx="1274785" cy="1944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</a:p>
            <a:p>
              <a:pPr algn="ctr">
                <a:lnSpc>
                  <a:spcPts val="5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5461" y="3117203"/>
            <a:ext cx="4840199" cy="1351424"/>
            <a:chOff x="0" y="0"/>
            <a:chExt cx="1274785" cy="355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6A4A86">
                <a:alpha val="6392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33425" y="3117203"/>
            <a:ext cx="4840199" cy="1351424"/>
            <a:chOff x="0" y="0"/>
            <a:chExt cx="1274785" cy="3559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6A4A86">
                <a:alpha val="6392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65857" y="3135561"/>
            <a:ext cx="4840199" cy="1351424"/>
            <a:chOff x="0" y="0"/>
            <a:chExt cx="1274785" cy="3559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4785" cy="355931"/>
            </a:xfrm>
            <a:custGeom>
              <a:avLst/>
              <a:gdLst/>
              <a:ahLst/>
              <a:cxnLst/>
              <a:rect r="r" b="b" t="t" l="l"/>
              <a:pathLst>
                <a:path h="355931" w="1274785">
                  <a:moveTo>
                    <a:pt x="0" y="0"/>
                  </a:moveTo>
                  <a:lnTo>
                    <a:pt x="1274785" y="0"/>
                  </a:lnTo>
                  <a:lnTo>
                    <a:pt x="1274785" y="355931"/>
                  </a:lnTo>
                  <a:lnTo>
                    <a:pt x="0" y="355931"/>
                  </a:lnTo>
                  <a:close/>
                </a:path>
              </a:pathLst>
            </a:custGeom>
            <a:solidFill>
              <a:srgbClr val="6A4A86">
                <a:alpha val="6392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1274785" cy="489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064365" y="301326"/>
            <a:ext cx="10178321" cy="2431603"/>
            <a:chOff x="0" y="0"/>
            <a:chExt cx="2680710" cy="6404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0710" cy="640422"/>
            </a:xfrm>
            <a:custGeom>
              <a:avLst/>
              <a:gdLst/>
              <a:ahLst/>
              <a:cxnLst/>
              <a:rect r="r" b="b" t="t" l="l"/>
              <a:pathLst>
                <a:path h="640422" w="2680710">
                  <a:moveTo>
                    <a:pt x="38792" y="0"/>
                  </a:moveTo>
                  <a:lnTo>
                    <a:pt x="2641918" y="0"/>
                  </a:lnTo>
                  <a:cubicBezTo>
                    <a:pt x="2663342" y="0"/>
                    <a:pt x="2680710" y="17368"/>
                    <a:pt x="2680710" y="38792"/>
                  </a:cubicBezTo>
                  <a:lnTo>
                    <a:pt x="2680710" y="601630"/>
                  </a:lnTo>
                  <a:cubicBezTo>
                    <a:pt x="2680710" y="623054"/>
                    <a:pt x="2663342" y="640422"/>
                    <a:pt x="2641918" y="640422"/>
                  </a:cubicBezTo>
                  <a:lnTo>
                    <a:pt x="38792" y="640422"/>
                  </a:lnTo>
                  <a:cubicBezTo>
                    <a:pt x="17368" y="640422"/>
                    <a:pt x="0" y="623054"/>
                    <a:pt x="0" y="601630"/>
                  </a:cubicBezTo>
                  <a:lnTo>
                    <a:pt x="0" y="38792"/>
                  </a:lnTo>
                  <a:cubicBezTo>
                    <a:pt x="0" y="17368"/>
                    <a:pt x="17368" y="0"/>
                    <a:pt x="38792" y="0"/>
                  </a:cubicBezTo>
                  <a:close/>
                </a:path>
              </a:pathLst>
            </a:custGeom>
            <a:solidFill>
              <a:srgbClr val="F7F4FA">
                <a:alpha val="6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2680710" cy="77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054840" y="301326"/>
            <a:ext cx="10178321" cy="2453927"/>
            <a:chOff x="0" y="0"/>
            <a:chExt cx="2680710" cy="6463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80710" cy="646302"/>
            </a:xfrm>
            <a:custGeom>
              <a:avLst/>
              <a:gdLst/>
              <a:ahLst/>
              <a:cxnLst/>
              <a:rect r="r" b="b" t="t" l="l"/>
              <a:pathLst>
                <a:path h="646302" w="2680710">
                  <a:moveTo>
                    <a:pt x="38792" y="0"/>
                  </a:moveTo>
                  <a:lnTo>
                    <a:pt x="2641918" y="0"/>
                  </a:lnTo>
                  <a:cubicBezTo>
                    <a:pt x="2663342" y="0"/>
                    <a:pt x="2680710" y="17368"/>
                    <a:pt x="2680710" y="38792"/>
                  </a:cubicBezTo>
                  <a:lnTo>
                    <a:pt x="2680710" y="607510"/>
                  </a:lnTo>
                  <a:cubicBezTo>
                    <a:pt x="2680710" y="628934"/>
                    <a:pt x="2663342" y="646302"/>
                    <a:pt x="2641918" y="646302"/>
                  </a:cubicBezTo>
                  <a:lnTo>
                    <a:pt x="38792" y="646302"/>
                  </a:lnTo>
                  <a:cubicBezTo>
                    <a:pt x="17368" y="646302"/>
                    <a:pt x="0" y="628934"/>
                    <a:pt x="0" y="607510"/>
                  </a:cubicBezTo>
                  <a:lnTo>
                    <a:pt x="0" y="38792"/>
                  </a:lnTo>
                  <a:cubicBezTo>
                    <a:pt x="0" y="17368"/>
                    <a:pt x="17368" y="0"/>
                    <a:pt x="38792" y="0"/>
                  </a:cubicBezTo>
                  <a:close/>
                </a:path>
              </a:pathLst>
            </a:custGeom>
            <a:solidFill>
              <a:srgbClr val="6A4A86">
                <a:alpha val="6392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2680710" cy="77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423969" y="355850"/>
            <a:ext cx="9440063" cy="223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6405">
                <a:solidFill>
                  <a:srgbClr val="FFFFFF"/>
                </a:solidFill>
                <a:latin typeface="Abhaya Libre Regular Bold"/>
              </a:rPr>
              <a:t>Research and inspiration </a:t>
            </a:r>
          </a:p>
          <a:p>
            <a:pPr algn="ctr">
              <a:lnSpc>
                <a:spcPts val="8968"/>
              </a:lnSpc>
            </a:pPr>
            <a:r>
              <a:rPr lang="en-US" sz="6405">
                <a:solidFill>
                  <a:srgbClr val="FFFFFF"/>
                </a:solidFill>
                <a:latin typeface="Abhaya Libre Regular Bold"/>
              </a:rPr>
              <a:t>behind the design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98600" y="3319402"/>
            <a:ext cx="1354931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Selling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58376" y="3241418"/>
            <a:ext cx="2390299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Prototyping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6636" y="3241418"/>
            <a:ext cx="469507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3399" spc="135">
                <a:solidFill>
                  <a:srgbClr val="FFFFFF"/>
                </a:solidFill>
                <a:latin typeface="Cooper Hewitt"/>
              </a:rPr>
              <a:t>Design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20831" y="4488480"/>
            <a:ext cx="4512089" cy="477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2661" spc="266">
                <a:solidFill>
                  <a:srgbClr val="000000"/>
                </a:solidFill>
                <a:latin typeface="Raleway"/>
              </a:rPr>
              <a:t>We created a prototype of the design and tested it to identify any </a:t>
            </a:r>
            <a:r>
              <a:rPr lang="en-US" sz="2661" spc="266">
                <a:solidFill>
                  <a:srgbClr val="364182"/>
                </a:solidFill>
                <a:latin typeface="Raleway Bold"/>
              </a:rPr>
              <a:t>usability issues</a:t>
            </a:r>
            <a:r>
              <a:rPr lang="en-US" sz="2661" spc="266">
                <a:solidFill>
                  <a:srgbClr val="364182"/>
                </a:solidFill>
                <a:latin typeface="Raleway"/>
              </a:rPr>
              <a:t> </a:t>
            </a:r>
            <a:r>
              <a:rPr lang="en-US" sz="2661" spc="266">
                <a:solidFill>
                  <a:srgbClr val="000000"/>
                </a:solidFill>
                <a:latin typeface="Raleway"/>
              </a:rPr>
              <a:t>and thus made necessary changes and improvements to the design based on the feedback.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639235" y="4412280"/>
            <a:ext cx="4693443" cy="460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2817" spc="281">
                <a:solidFill>
                  <a:srgbClr val="000000"/>
                </a:solidFill>
                <a:latin typeface="Cooper Hewitt"/>
              </a:rPr>
              <a:t>We then finalized the design and added </a:t>
            </a:r>
            <a:r>
              <a:rPr lang="en-US" sz="2817" spc="281">
                <a:solidFill>
                  <a:srgbClr val="6A4A86"/>
                </a:solidFill>
                <a:latin typeface="Cooper Hewitt Bold"/>
              </a:rPr>
              <a:t>icons and graphics</a:t>
            </a:r>
            <a:r>
              <a:rPr lang="en-US" sz="2817" spc="281">
                <a:solidFill>
                  <a:srgbClr val="6A4A86"/>
                </a:solidFill>
                <a:latin typeface="Cooper Hewitt"/>
              </a:rPr>
              <a:t>. </a:t>
            </a:r>
            <a:r>
              <a:rPr lang="en-US" sz="2817" spc="281">
                <a:solidFill>
                  <a:srgbClr val="000000"/>
                </a:solidFill>
                <a:latin typeface="Cooper Hewitt"/>
              </a:rPr>
              <a:t>We ensured that the final design is user-friendly, visually appealing, and meets the needs of the target audience.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99884" y="5827558"/>
            <a:ext cx="4271543" cy="4195224"/>
            <a:chOff x="0" y="0"/>
            <a:chExt cx="1125015" cy="11049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5016" cy="1104915"/>
            </a:xfrm>
            <a:custGeom>
              <a:avLst/>
              <a:gdLst/>
              <a:ahLst/>
              <a:cxnLst/>
              <a:rect r="r" b="b" t="t" l="l"/>
              <a:pathLst>
                <a:path h="1104915" w="1125016">
                  <a:moveTo>
                    <a:pt x="92434" y="0"/>
                  </a:moveTo>
                  <a:lnTo>
                    <a:pt x="1032581" y="0"/>
                  </a:lnTo>
                  <a:cubicBezTo>
                    <a:pt x="1083631" y="0"/>
                    <a:pt x="1125016" y="41384"/>
                    <a:pt x="1125016" y="92434"/>
                  </a:cubicBezTo>
                  <a:lnTo>
                    <a:pt x="1125016" y="1012480"/>
                  </a:lnTo>
                  <a:cubicBezTo>
                    <a:pt x="1125016" y="1063531"/>
                    <a:pt x="1083631" y="1104915"/>
                    <a:pt x="1032581" y="1104915"/>
                  </a:cubicBezTo>
                  <a:lnTo>
                    <a:pt x="92434" y="1104915"/>
                  </a:lnTo>
                  <a:cubicBezTo>
                    <a:pt x="41384" y="1104915"/>
                    <a:pt x="0" y="1063531"/>
                    <a:pt x="0" y="1012480"/>
                  </a:cubicBezTo>
                  <a:lnTo>
                    <a:pt x="0" y="92434"/>
                  </a:lnTo>
                  <a:cubicBezTo>
                    <a:pt x="0" y="41384"/>
                    <a:pt x="41384" y="0"/>
                    <a:pt x="92434" y="0"/>
                  </a:cubicBezTo>
                  <a:close/>
                </a:path>
              </a:pathLst>
            </a:custGeom>
            <a:solidFill>
              <a:srgbClr val="F7F4FA">
                <a:alpha val="4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125015" cy="1238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96263" y="6076324"/>
            <a:ext cx="1273846" cy="1016434"/>
            <a:chOff x="0" y="0"/>
            <a:chExt cx="335499" cy="2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5499" cy="267703"/>
            </a:xfrm>
            <a:custGeom>
              <a:avLst/>
              <a:gdLst/>
              <a:ahLst/>
              <a:cxnLst/>
              <a:rect r="r" b="b" t="t" l="l"/>
              <a:pathLst>
                <a:path h="267703" w="335499">
                  <a:moveTo>
                    <a:pt x="133851" y="0"/>
                  </a:moveTo>
                  <a:lnTo>
                    <a:pt x="201647" y="0"/>
                  </a:lnTo>
                  <a:cubicBezTo>
                    <a:pt x="237147" y="0"/>
                    <a:pt x="271192" y="14102"/>
                    <a:pt x="296294" y="39204"/>
                  </a:cubicBezTo>
                  <a:cubicBezTo>
                    <a:pt x="321396" y="64306"/>
                    <a:pt x="335499" y="98352"/>
                    <a:pt x="335499" y="133851"/>
                  </a:cubicBezTo>
                  <a:lnTo>
                    <a:pt x="335499" y="133851"/>
                  </a:lnTo>
                  <a:cubicBezTo>
                    <a:pt x="335499" y="169351"/>
                    <a:pt x="321396" y="203397"/>
                    <a:pt x="296294" y="228499"/>
                  </a:cubicBezTo>
                  <a:cubicBezTo>
                    <a:pt x="271192" y="253601"/>
                    <a:pt x="237147" y="267703"/>
                    <a:pt x="201647" y="267703"/>
                  </a:cubicBezTo>
                  <a:lnTo>
                    <a:pt x="133851" y="267703"/>
                  </a:lnTo>
                  <a:cubicBezTo>
                    <a:pt x="98352" y="267703"/>
                    <a:pt x="64306" y="253601"/>
                    <a:pt x="39204" y="228499"/>
                  </a:cubicBezTo>
                  <a:cubicBezTo>
                    <a:pt x="14102" y="203397"/>
                    <a:pt x="0" y="169351"/>
                    <a:pt x="0" y="133851"/>
                  </a:cubicBezTo>
                  <a:lnTo>
                    <a:pt x="0" y="133851"/>
                  </a:lnTo>
                  <a:cubicBezTo>
                    <a:pt x="0" y="98352"/>
                    <a:pt x="14102" y="64306"/>
                    <a:pt x="39204" y="39204"/>
                  </a:cubicBezTo>
                  <a:cubicBezTo>
                    <a:pt x="64306" y="14102"/>
                    <a:pt x="98352" y="0"/>
                    <a:pt x="133851" y="0"/>
                  </a:cubicBezTo>
                  <a:close/>
                </a:path>
              </a:pathLst>
            </a:custGeom>
            <a:solidFill>
              <a:srgbClr val="A91344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335499" cy="4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96263" y="7435659"/>
            <a:ext cx="1273846" cy="1048559"/>
            <a:chOff x="0" y="0"/>
            <a:chExt cx="335499" cy="2761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5499" cy="276164"/>
            </a:xfrm>
            <a:custGeom>
              <a:avLst/>
              <a:gdLst/>
              <a:ahLst/>
              <a:cxnLst/>
              <a:rect r="r" b="b" t="t" l="l"/>
              <a:pathLst>
                <a:path h="276164" w="335499">
                  <a:moveTo>
                    <a:pt x="138082" y="0"/>
                  </a:moveTo>
                  <a:lnTo>
                    <a:pt x="197417" y="0"/>
                  </a:lnTo>
                  <a:cubicBezTo>
                    <a:pt x="273677" y="0"/>
                    <a:pt x="335499" y="61821"/>
                    <a:pt x="335499" y="138082"/>
                  </a:cubicBezTo>
                  <a:lnTo>
                    <a:pt x="335499" y="138082"/>
                  </a:lnTo>
                  <a:cubicBezTo>
                    <a:pt x="335499" y="214342"/>
                    <a:pt x="273677" y="276164"/>
                    <a:pt x="197417" y="276164"/>
                  </a:cubicBezTo>
                  <a:lnTo>
                    <a:pt x="138082" y="276164"/>
                  </a:lnTo>
                  <a:cubicBezTo>
                    <a:pt x="61821" y="276164"/>
                    <a:pt x="0" y="214342"/>
                    <a:pt x="0" y="138082"/>
                  </a:cubicBezTo>
                  <a:lnTo>
                    <a:pt x="0" y="138082"/>
                  </a:lnTo>
                  <a:cubicBezTo>
                    <a:pt x="0" y="61821"/>
                    <a:pt x="61821" y="0"/>
                    <a:pt x="138082" y="0"/>
                  </a:cubicBezTo>
                  <a:close/>
                </a:path>
              </a:pathLst>
            </a:custGeom>
            <a:solidFill>
              <a:srgbClr val="6A4A86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335499" cy="40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6374" y="2235256"/>
            <a:ext cx="5690982" cy="5746164"/>
            <a:chOff x="0" y="0"/>
            <a:chExt cx="1498859" cy="15133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8859" cy="1513393"/>
            </a:xfrm>
            <a:custGeom>
              <a:avLst/>
              <a:gdLst/>
              <a:ahLst/>
              <a:cxnLst/>
              <a:rect r="r" b="b" t="t" l="l"/>
              <a:pathLst>
                <a:path h="1513393" w="1498859">
                  <a:moveTo>
                    <a:pt x="69380" y="0"/>
                  </a:moveTo>
                  <a:lnTo>
                    <a:pt x="1429480" y="0"/>
                  </a:lnTo>
                  <a:cubicBezTo>
                    <a:pt x="1447880" y="0"/>
                    <a:pt x="1465527" y="7310"/>
                    <a:pt x="1478539" y="20321"/>
                  </a:cubicBezTo>
                  <a:cubicBezTo>
                    <a:pt x="1491550" y="33332"/>
                    <a:pt x="1498859" y="50979"/>
                    <a:pt x="1498859" y="69380"/>
                  </a:cubicBezTo>
                  <a:lnTo>
                    <a:pt x="1498859" y="1444013"/>
                  </a:lnTo>
                  <a:cubicBezTo>
                    <a:pt x="1498859" y="1482331"/>
                    <a:pt x="1467797" y="1513393"/>
                    <a:pt x="1429480" y="1513393"/>
                  </a:cubicBezTo>
                  <a:lnTo>
                    <a:pt x="69380" y="1513393"/>
                  </a:lnTo>
                  <a:cubicBezTo>
                    <a:pt x="50979" y="1513393"/>
                    <a:pt x="33332" y="1506083"/>
                    <a:pt x="20321" y="1493072"/>
                  </a:cubicBezTo>
                  <a:cubicBezTo>
                    <a:pt x="7310" y="1480061"/>
                    <a:pt x="0" y="1462414"/>
                    <a:pt x="0" y="1444013"/>
                  </a:cubicBezTo>
                  <a:lnTo>
                    <a:pt x="0" y="69380"/>
                  </a:lnTo>
                  <a:cubicBezTo>
                    <a:pt x="0" y="50979"/>
                    <a:pt x="7310" y="33332"/>
                    <a:pt x="20321" y="20321"/>
                  </a:cubicBezTo>
                  <a:cubicBezTo>
                    <a:pt x="33332" y="7310"/>
                    <a:pt x="50979" y="0"/>
                    <a:pt x="69380" y="0"/>
                  </a:cubicBezTo>
                  <a:close/>
                </a:path>
              </a:pathLst>
            </a:custGeom>
            <a:solidFill>
              <a:srgbClr val="F7F4FA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498859" cy="164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96263" y="8825982"/>
            <a:ext cx="1273846" cy="1060534"/>
            <a:chOff x="0" y="0"/>
            <a:chExt cx="335499" cy="2793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5499" cy="279317"/>
            </a:xfrm>
            <a:custGeom>
              <a:avLst/>
              <a:gdLst/>
              <a:ahLst/>
              <a:cxnLst/>
              <a:rect r="r" b="b" t="t" l="l"/>
              <a:pathLst>
                <a:path h="279317" w="335499">
                  <a:moveTo>
                    <a:pt x="139659" y="0"/>
                  </a:moveTo>
                  <a:lnTo>
                    <a:pt x="195840" y="0"/>
                  </a:lnTo>
                  <a:cubicBezTo>
                    <a:pt x="272971" y="0"/>
                    <a:pt x="335499" y="62527"/>
                    <a:pt x="335499" y="139659"/>
                  </a:cubicBezTo>
                  <a:lnTo>
                    <a:pt x="335499" y="139659"/>
                  </a:lnTo>
                  <a:cubicBezTo>
                    <a:pt x="335499" y="216790"/>
                    <a:pt x="272971" y="279317"/>
                    <a:pt x="195840" y="279317"/>
                  </a:cubicBezTo>
                  <a:lnTo>
                    <a:pt x="139659" y="279317"/>
                  </a:lnTo>
                  <a:cubicBezTo>
                    <a:pt x="62527" y="279317"/>
                    <a:pt x="0" y="216790"/>
                    <a:pt x="0" y="139659"/>
                  </a:cubicBezTo>
                  <a:lnTo>
                    <a:pt x="0" y="139659"/>
                  </a:lnTo>
                  <a:cubicBezTo>
                    <a:pt x="0" y="62527"/>
                    <a:pt x="62527" y="0"/>
                    <a:pt x="139659" y="0"/>
                  </a:cubicBezTo>
                  <a:close/>
                </a:path>
              </a:pathLst>
            </a:custGeom>
            <a:solidFill>
              <a:srgbClr val="27426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335499" cy="412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8329" y="5722783"/>
            <a:ext cx="5590761" cy="19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249">
                <a:solidFill>
                  <a:srgbClr val="FFFFFF"/>
                </a:solidFill>
                <a:latin typeface="Arimo Bold"/>
              </a:rPr>
              <a:t>ABCDEFGHIJKLMNOPQ</a:t>
            </a:r>
          </a:p>
          <a:p>
            <a:pPr algn="ctr">
              <a:lnSpc>
                <a:spcPts val="3999"/>
              </a:lnSpc>
            </a:pPr>
            <a:r>
              <a:rPr lang="en-US" sz="2499" spc="249">
                <a:solidFill>
                  <a:srgbClr val="FFFFFF"/>
                </a:solidFill>
                <a:latin typeface="Arimo Bold"/>
              </a:rPr>
              <a:t>RSTUVWXYZ</a:t>
            </a:r>
          </a:p>
          <a:p>
            <a:pPr algn="ctr">
              <a:lnSpc>
                <a:spcPts val="3999"/>
              </a:lnSpc>
            </a:pPr>
            <a:r>
              <a:rPr lang="en-US" sz="2499" spc="249">
                <a:solidFill>
                  <a:srgbClr val="FFFFFF"/>
                </a:solidFill>
                <a:latin typeface="Arimo Bold"/>
              </a:rPr>
              <a:t>ABCDEFGHIJKLMNOPQRSTUVWXYZ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Arimo Bold"/>
              </a:rPr>
              <a:t>0123456789?!%&amp;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6300" y="1412931"/>
            <a:ext cx="55910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Typography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78487" y="2270418"/>
            <a:ext cx="5551998" cy="5746164"/>
            <a:chOff x="0" y="0"/>
            <a:chExt cx="1462255" cy="15133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62255" cy="1513393"/>
            </a:xfrm>
            <a:custGeom>
              <a:avLst/>
              <a:gdLst/>
              <a:ahLst/>
              <a:cxnLst/>
              <a:rect r="r" b="b" t="t" l="l"/>
              <a:pathLst>
                <a:path h="1513393" w="1462255">
                  <a:moveTo>
                    <a:pt x="71116" y="0"/>
                  </a:moveTo>
                  <a:lnTo>
                    <a:pt x="1391138" y="0"/>
                  </a:lnTo>
                  <a:cubicBezTo>
                    <a:pt x="1430415" y="0"/>
                    <a:pt x="1462255" y="31840"/>
                    <a:pt x="1462255" y="71116"/>
                  </a:cubicBezTo>
                  <a:lnTo>
                    <a:pt x="1462255" y="1442277"/>
                  </a:lnTo>
                  <a:cubicBezTo>
                    <a:pt x="1462255" y="1481553"/>
                    <a:pt x="1430415" y="1513393"/>
                    <a:pt x="1391138" y="1513393"/>
                  </a:cubicBezTo>
                  <a:lnTo>
                    <a:pt x="71116" y="1513393"/>
                  </a:lnTo>
                  <a:cubicBezTo>
                    <a:pt x="31840" y="1513393"/>
                    <a:pt x="0" y="1481553"/>
                    <a:pt x="0" y="1442277"/>
                  </a:cubicBezTo>
                  <a:lnTo>
                    <a:pt x="0" y="71116"/>
                  </a:lnTo>
                  <a:cubicBezTo>
                    <a:pt x="0" y="31840"/>
                    <a:pt x="31840" y="0"/>
                    <a:pt x="71116" y="0"/>
                  </a:cubicBezTo>
                  <a:close/>
                </a:path>
              </a:pathLst>
            </a:custGeom>
            <a:solidFill>
              <a:srgbClr val="F7F4FA">
                <a:alpha val="4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1462255" cy="164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30991" y="2540509"/>
            <a:ext cx="5591056" cy="176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Bebas Neue Bold"/>
              </a:rPr>
              <a:t>Bebas neue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Secondary Font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6300" y="2424341"/>
            <a:ext cx="5591056" cy="18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FFFFFF"/>
                </a:solidFill>
                <a:latin typeface="Canva Sans Bold"/>
              </a:rPr>
              <a:t>Arimo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</a:rPr>
              <a:t>Primary Font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81413" y="4253788"/>
            <a:ext cx="182083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Aa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04776" y="5201511"/>
            <a:ext cx="5499419" cy="263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99" spc="329">
                <a:solidFill>
                  <a:srgbClr val="FFFFFF"/>
                </a:solidFill>
                <a:latin typeface="Bebas Neue"/>
              </a:rPr>
              <a:t>ABCDEFGHIJKLMNOPQ</a:t>
            </a:r>
          </a:p>
          <a:p>
            <a:pPr algn="ctr">
              <a:lnSpc>
                <a:spcPts val="5279"/>
              </a:lnSpc>
            </a:pPr>
            <a:r>
              <a:rPr lang="en-US" sz="3299" spc="329">
                <a:solidFill>
                  <a:srgbClr val="FFFFFF"/>
                </a:solidFill>
                <a:latin typeface="Bebas Neue"/>
              </a:rPr>
              <a:t>RSTUVWXYZ</a:t>
            </a:r>
          </a:p>
          <a:p>
            <a:pPr algn="ctr">
              <a:lnSpc>
                <a:spcPts val="5279"/>
              </a:lnSpc>
            </a:pPr>
            <a:r>
              <a:rPr lang="en-US" sz="3299" spc="329">
                <a:solidFill>
                  <a:srgbClr val="FFFFFF"/>
                </a:solidFill>
                <a:latin typeface="Bebas Neue"/>
              </a:rPr>
              <a:t>ABCDEFGHIJKLMNOPQRSTUVWXYZ</a:t>
            </a:r>
          </a:p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3299" spc="329">
                <a:solidFill>
                  <a:srgbClr val="FFFFFF"/>
                </a:solidFill>
                <a:latin typeface="Bebas Neue"/>
              </a:rPr>
              <a:t>0123456789?!%&amp;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16103" y="4095410"/>
            <a:ext cx="1820831" cy="154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Bebas Neue"/>
              </a:rPr>
              <a:t>Aa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15956" y="4958991"/>
            <a:ext cx="55910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Colour Palette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42845" y="9072095"/>
            <a:ext cx="2563605" cy="47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Canva Sans Bold"/>
              </a:rPr>
              <a:t>HEX-#27426F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99808" y="6233748"/>
            <a:ext cx="2568945" cy="47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Canva Sans Bold"/>
              </a:rPr>
              <a:t>HEX-#A91344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99808" y="7605464"/>
            <a:ext cx="2675240" cy="47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Canva Sans Bold"/>
              </a:rPr>
              <a:t>HEX-#6A4A86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61054" y="304806"/>
            <a:ext cx="6100859" cy="15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4"/>
              </a:lnSpc>
            </a:pPr>
            <a:r>
              <a:rPr lang="en-US" sz="9274">
                <a:solidFill>
                  <a:srgbClr val="FFFFFF"/>
                </a:solidFill>
                <a:latin typeface="Bebas Neue"/>
              </a:rPr>
              <a:t>DESIGN SYSTEM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18535" y="1412931"/>
            <a:ext cx="55910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Typography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39381"/>
            <a:ext cx="7991855" cy="6622302"/>
            <a:chOff x="0" y="0"/>
            <a:chExt cx="2104851" cy="1744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4851" cy="1744145"/>
            </a:xfrm>
            <a:custGeom>
              <a:avLst/>
              <a:gdLst/>
              <a:ahLst/>
              <a:cxnLst/>
              <a:rect r="r" b="b" t="t" l="l"/>
              <a:pathLst>
                <a:path h="1744145" w="2104851">
                  <a:moveTo>
                    <a:pt x="49405" y="0"/>
                  </a:moveTo>
                  <a:lnTo>
                    <a:pt x="2055445" y="0"/>
                  </a:lnTo>
                  <a:cubicBezTo>
                    <a:pt x="2082731" y="0"/>
                    <a:pt x="2104851" y="22119"/>
                    <a:pt x="2104851" y="49405"/>
                  </a:cubicBezTo>
                  <a:lnTo>
                    <a:pt x="2104851" y="1694740"/>
                  </a:lnTo>
                  <a:cubicBezTo>
                    <a:pt x="2104851" y="1722026"/>
                    <a:pt x="2082731" y="1744145"/>
                    <a:pt x="2055445" y="1744145"/>
                  </a:cubicBezTo>
                  <a:lnTo>
                    <a:pt x="49405" y="1744145"/>
                  </a:lnTo>
                  <a:cubicBezTo>
                    <a:pt x="36302" y="1744145"/>
                    <a:pt x="23736" y="1738940"/>
                    <a:pt x="14470" y="1729675"/>
                  </a:cubicBezTo>
                  <a:cubicBezTo>
                    <a:pt x="5205" y="1720410"/>
                    <a:pt x="0" y="1707843"/>
                    <a:pt x="0" y="1694740"/>
                  </a:cubicBezTo>
                  <a:lnTo>
                    <a:pt x="0" y="49405"/>
                  </a:lnTo>
                  <a:cubicBezTo>
                    <a:pt x="0" y="22119"/>
                    <a:pt x="22119" y="0"/>
                    <a:pt x="4940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2104851" cy="1877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79371" y="2973358"/>
            <a:ext cx="7991855" cy="6622302"/>
            <a:chOff x="0" y="0"/>
            <a:chExt cx="2104851" cy="17441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4851" cy="1744145"/>
            </a:xfrm>
            <a:custGeom>
              <a:avLst/>
              <a:gdLst/>
              <a:ahLst/>
              <a:cxnLst/>
              <a:rect r="r" b="b" t="t" l="l"/>
              <a:pathLst>
                <a:path h="1744145" w="2104851">
                  <a:moveTo>
                    <a:pt x="49405" y="0"/>
                  </a:moveTo>
                  <a:lnTo>
                    <a:pt x="2055445" y="0"/>
                  </a:lnTo>
                  <a:cubicBezTo>
                    <a:pt x="2082731" y="0"/>
                    <a:pt x="2104851" y="22119"/>
                    <a:pt x="2104851" y="49405"/>
                  </a:cubicBezTo>
                  <a:lnTo>
                    <a:pt x="2104851" y="1694740"/>
                  </a:lnTo>
                  <a:cubicBezTo>
                    <a:pt x="2104851" y="1722026"/>
                    <a:pt x="2082731" y="1744145"/>
                    <a:pt x="2055445" y="1744145"/>
                  </a:cubicBezTo>
                  <a:lnTo>
                    <a:pt x="49405" y="1744145"/>
                  </a:lnTo>
                  <a:cubicBezTo>
                    <a:pt x="36302" y="1744145"/>
                    <a:pt x="23736" y="1738940"/>
                    <a:pt x="14470" y="1729675"/>
                  </a:cubicBezTo>
                  <a:cubicBezTo>
                    <a:pt x="5205" y="1720410"/>
                    <a:pt x="0" y="1707843"/>
                    <a:pt x="0" y="1694740"/>
                  </a:cubicBezTo>
                  <a:lnTo>
                    <a:pt x="0" y="49405"/>
                  </a:lnTo>
                  <a:cubicBezTo>
                    <a:pt x="0" y="22119"/>
                    <a:pt x="22119" y="0"/>
                    <a:pt x="49405" y="0"/>
                  </a:cubicBezTo>
                  <a:close/>
                </a:path>
              </a:pathLst>
            </a:custGeom>
            <a:solidFill>
              <a:srgbClr val="F7F4FA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2104851" cy="1877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039381"/>
            <a:ext cx="7991855" cy="1233337"/>
            <a:chOff x="0" y="0"/>
            <a:chExt cx="2104851" cy="324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4851" cy="324830"/>
            </a:xfrm>
            <a:custGeom>
              <a:avLst/>
              <a:gdLst/>
              <a:ahLst/>
              <a:cxnLst/>
              <a:rect r="r" b="b" t="t" l="l"/>
              <a:pathLst>
                <a:path h="324830" w="2104851">
                  <a:moveTo>
                    <a:pt x="0" y="0"/>
                  </a:moveTo>
                  <a:lnTo>
                    <a:pt x="2104851" y="0"/>
                  </a:lnTo>
                  <a:lnTo>
                    <a:pt x="2104851" y="324830"/>
                  </a:lnTo>
                  <a:lnTo>
                    <a:pt x="0" y="324830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2104851" cy="458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96295" y="2973358"/>
            <a:ext cx="7991855" cy="1233337"/>
            <a:chOff x="0" y="0"/>
            <a:chExt cx="2104851" cy="324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4851" cy="324830"/>
            </a:xfrm>
            <a:custGeom>
              <a:avLst/>
              <a:gdLst/>
              <a:ahLst/>
              <a:cxnLst/>
              <a:rect r="r" b="b" t="t" l="l"/>
              <a:pathLst>
                <a:path h="324830" w="2104851">
                  <a:moveTo>
                    <a:pt x="0" y="0"/>
                  </a:moveTo>
                  <a:lnTo>
                    <a:pt x="2104851" y="0"/>
                  </a:lnTo>
                  <a:lnTo>
                    <a:pt x="2104851" y="324830"/>
                  </a:lnTo>
                  <a:lnTo>
                    <a:pt x="0" y="324830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2104851" cy="458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58759" y="264328"/>
            <a:ext cx="10107068" cy="1951530"/>
            <a:chOff x="0" y="0"/>
            <a:chExt cx="2661944" cy="5139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61944" cy="513983"/>
            </a:xfrm>
            <a:custGeom>
              <a:avLst/>
              <a:gdLst/>
              <a:ahLst/>
              <a:cxnLst/>
              <a:rect r="r" b="b" t="t" l="l"/>
              <a:pathLst>
                <a:path h="513983" w="2661944">
                  <a:moveTo>
                    <a:pt x="39066" y="0"/>
                  </a:moveTo>
                  <a:lnTo>
                    <a:pt x="2622878" y="0"/>
                  </a:lnTo>
                  <a:cubicBezTo>
                    <a:pt x="2644454" y="0"/>
                    <a:pt x="2661944" y="17490"/>
                    <a:pt x="2661944" y="39066"/>
                  </a:cubicBezTo>
                  <a:lnTo>
                    <a:pt x="2661944" y="474918"/>
                  </a:lnTo>
                  <a:cubicBezTo>
                    <a:pt x="2661944" y="496493"/>
                    <a:pt x="2644454" y="513983"/>
                    <a:pt x="2622878" y="513983"/>
                  </a:cubicBezTo>
                  <a:lnTo>
                    <a:pt x="39066" y="513983"/>
                  </a:lnTo>
                  <a:cubicBezTo>
                    <a:pt x="17490" y="513983"/>
                    <a:pt x="0" y="496493"/>
                    <a:pt x="0" y="474918"/>
                  </a:cubicBezTo>
                  <a:lnTo>
                    <a:pt x="0" y="39066"/>
                  </a:lnTo>
                  <a:cubicBezTo>
                    <a:pt x="0" y="17490"/>
                    <a:pt x="17490" y="0"/>
                    <a:pt x="39066" y="0"/>
                  </a:cubicBezTo>
                  <a:close/>
                </a:path>
              </a:pathLst>
            </a:custGeom>
            <a:solidFill>
              <a:srgbClr val="27426F">
                <a:alpha val="6392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2661944" cy="64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559141" y="2077606"/>
            <a:ext cx="1400318" cy="14003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846468" y="2405734"/>
            <a:ext cx="852572" cy="744063"/>
          </a:xfrm>
          <a:custGeom>
            <a:avLst/>
            <a:gdLst/>
            <a:ahLst/>
            <a:cxnLst/>
            <a:rect r="r" b="b" t="t" l="l"/>
            <a:pathLst>
              <a:path h="744063" w="852572">
                <a:moveTo>
                  <a:pt x="0" y="0"/>
                </a:moveTo>
                <a:lnTo>
                  <a:pt x="852572" y="0"/>
                </a:lnTo>
                <a:lnTo>
                  <a:pt x="852572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2077606"/>
            <a:ext cx="1400318" cy="14003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27275" y="2215859"/>
            <a:ext cx="403168" cy="1123813"/>
          </a:xfrm>
          <a:custGeom>
            <a:avLst/>
            <a:gdLst/>
            <a:ahLst/>
            <a:cxnLst/>
            <a:rect r="r" b="b" t="t" l="l"/>
            <a:pathLst>
              <a:path h="1123813" w="403168">
                <a:moveTo>
                  <a:pt x="0" y="0"/>
                </a:moveTo>
                <a:lnTo>
                  <a:pt x="403168" y="0"/>
                </a:lnTo>
                <a:lnTo>
                  <a:pt x="403168" y="1123813"/>
                </a:lnTo>
                <a:lnTo>
                  <a:pt x="0" y="112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734867" y="4425771"/>
            <a:ext cx="6388749" cy="468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 spc="279">
                <a:solidFill>
                  <a:srgbClr val="000000"/>
                </a:solidFill>
                <a:latin typeface="Raleway"/>
              </a:rPr>
              <a:t> On hovering over a specific show/movie, a </a:t>
            </a:r>
            <a:r>
              <a:rPr lang="en-US" sz="2799" spc="279">
                <a:solidFill>
                  <a:srgbClr val="8A19A6"/>
                </a:solidFill>
                <a:latin typeface="Raleway Bold"/>
              </a:rPr>
              <a:t>preview</a:t>
            </a:r>
            <a:r>
              <a:rPr lang="en-US" sz="2799" spc="279">
                <a:solidFill>
                  <a:srgbClr val="000000"/>
                </a:solidFill>
                <a:latin typeface="Raleway"/>
              </a:rPr>
              <a:t> consisting of the plot synopsis and features like watchlist, watch-party appear. An </a:t>
            </a:r>
            <a:r>
              <a:rPr lang="en-US" sz="2799" spc="279">
                <a:solidFill>
                  <a:srgbClr val="8A19A6"/>
                </a:solidFill>
                <a:latin typeface="Raleway Bold"/>
              </a:rPr>
              <a:t>X-Ray</a:t>
            </a:r>
            <a:r>
              <a:rPr lang="en-US" sz="2799" spc="279">
                <a:solidFill>
                  <a:srgbClr val="000000"/>
                </a:solidFill>
                <a:latin typeface="Raleway"/>
              </a:rPr>
              <a:t> option showing cast and crew information as well as interesting trivia.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56372" y="3315999"/>
            <a:ext cx="6261917" cy="606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 spc="380">
                <a:solidFill>
                  <a:srgbClr val="F7F4FA"/>
                </a:solidFill>
                <a:latin typeface="Raleway Bold"/>
              </a:rPr>
              <a:t>Accessibility page</a:t>
            </a:r>
          </a:p>
          <a:p>
            <a:pPr algn="ctr">
              <a:lnSpc>
                <a:spcPts val="1920"/>
              </a:lnSpc>
              <a:spcBef>
                <a:spcPct val="0"/>
              </a:spcBef>
            </a:p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 spc="279">
                <a:solidFill>
                  <a:srgbClr val="000000"/>
                </a:solidFill>
                <a:latin typeface="Raleway"/>
              </a:rPr>
              <a:t>Aims to</a:t>
            </a:r>
            <a:r>
              <a:rPr lang="en-US" sz="2799" spc="279">
                <a:solidFill>
                  <a:srgbClr val="364182"/>
                </a:solidFill>
                <a:latin typeface="Raleway Bold"/>
              </a:rPr>
              <a:t> </a:t>
            </a:r>
            <a:r>
              <a:rPr lang="en-US" sz="2799" spc="279">
                <a:solidFill>
                  <a:srgbClr val="00030A"/>
                </a:solidFill>
                <a:latin typeface="Raleway"/>
              </a:rPr>
              <a:t>accommodate people with different disabilities such as </a:t>
            </a:r>
            <a:r>
              <a:rPr lang="en-US" sz="2799" spc="279">
                <a:solidFill>
                  <a:srgbClr val="8A18A6"/>
                </a:solidFill>
                <a:latin typeface="Raleway Bold"/>
              </a:rPr>
              <a:t>visual or hearing impairments</a:t>
            </a:r>
            <a:r>
              <a:rPr lang="en-US" sz="2799" spc="279">
                <a:solidFill>
                  <a:srgbClr val="BA23DF"/>
                </a:solidFill>
                <a:latin typeface="Raleway"/>
              </a:rPr>
              <a:t> </a:t>
            </a:r>
            <a:r>
              <a:rPr lang="en-US" sz="2799" spc="279">
                <a:solidFill>
                  <a:srgbClr val="000000"/>
                </a:solidFill>
                <a:latin typeface="Raleway"/>
              </a:rPr>
              <a:t>by including</a:t>
            </a:r>
            <a:r>
              <a:rPr lang="en-US" sz="2799" spc="279">
                <a:solidFill>
                  <a:srgbClr val="00030A"/>
                </a:solidFill>
                <a:latin typeface="Raleway"/>
              </a:rPr>
              <a:t> features like subtitles and audios in different languages. A read-aloud icon is provided on the top right corner for the visually impaired.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71675" y="3239799"/>
            <a:ext cx="684109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TV-Shows and Movie Pages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08838" y="363741"/>
            <a:ext cx="9570482" cy="171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OVERVIEW OF THE </a:t>
            </a:r>
          </a:p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DESIGN AND ITS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6859" y="2417504"/>
            <a:ext cx="7267594" cy="3577584"/>
            <a:chOff x="0" y="0"/>
            <a:chExt cx="1914099" cy="942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4099" cy="942244"/>
            </a:xfrm>
            <a:custGeom>
              <a:avLst/>
              <a:gdLst/>
              <a:ahLst/>
              <a:cxnLst/>
              <a:rect r="r" b="b" t="t" l="l"/>
              <a:pathLst>
                <a:path h="942244" w="1914099">
                  <a:moveTo>
                    <a:pt x="54329" y="0"/>
                  </a:moveTo>
                  <a:lnTo>
                    <a:pt x="1859770" y="0"/>
                  </a:lnTo>
                  <a:cubicBezTo>
                    <a:pt x="1874179" y="0"/>
                    <a:pt x="1887998" y="5724"/>
                    <a:pt x="1898186" y="15912"/>
                  </a:cubicBezTo>
                  <a:cubicBezTo>
                    <a:pt x="1908375" y="26101"/>
                    <a:pt x="1914099" y="39920"/>
                    <a:pt x="1914099" y="54329"/>
                  </a:cubicBezTo>
                  <a:lnTo>
                    <a:pt x="1914099" y="887916"/>
                  </a:lnTo>
                  <a:cubicBezTo>
                    <a:pt x="1914099" y="902324"/>
                    <a:pt x="1908375" y="916143"/>
                    <a:pt x="1898186" y="926332"/>
                  </a:cubicBezTo>
                  <a:cubicBezTo>
                    <a:pt x="1887998" y="936520"/>
                    <a:pt x="1874179" y="942244"/>
                    <a:pt x="1859770" y="942244"/>
                  </a:cubicBezTo>
                  <a:lnTo>
                    <a:pt x="54329" y="942244"/>
                  </a:lnTo>
                  <a:cubicBezTo>
                    <a:pt x="39920" y="942244"/>
                    <a:pt x="26101" y="936520"/>
                    <a:pt x="15912" y="926332"/>
                  </a:cubicBezTo>
                  <a:cubicBezTo>
                    <a:pt x="5724" y="916143"/>
                    <a:pt x="0" y="902324"/>
                    <a:pt x="0" y="887916"/>
                  </a:cubicBezTo>
                  <a:lnTo>
                    <a:pt x="0" y="54329"/>
                  </a:lnTo>
                  <a:cubicBezTo>
                    <a:pt x="0" y="39920"/>
                    <a:pt x="5724" y="26101"/>
                    <a:pt x="15912" y="15912"/>
                  </a:cubicBezTo>
                  <a:cubicBezTo>
                    <a:pt x="26101" y="5724"/>
                    <a:pt x="39920" y="0"/>
                    <a:pt x="5432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914099" cy="107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24396" y="2417504"/>
            <a:ext cx="7346014" cy="3577584"/>
            <a:chOff x="0" y="0"/>
            <a:chExt cx="1934753" cy="9422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4753" cy="942244"/>
            </a:xfrm>
            <a:custGeom>
              <a:avLst/>
              <a:gdLst/>
              <a:ahLst/>
              <a:cxnLst/>
              <a:rect r="r" b="b" t="t" l="l"/>
              <a:pathLst>
                <a:path h="942244" w="1934753">
                  <a:moveTo>
                    <a:pt x="53749" y="0"/>
                  </a:moveTo>
                  <a:lnTo>
                    <a:pt x="1881004" y="0"/>
                  </a:lnTo>
                  <a:cubicBezTo>
                    <a:pt x="1910689" y="0"/>
                    <a:pt x="1934753" y="24064"/>
                    <a:pt x="1934753" y="53749"/>
                  </a:cubicBezTo>
                  <a:lnTo>
                    <a:pt x="1934753" y="888496"/>
                  </a:lnTo>
                  <a:cubicBezTo>
                    <a:pt x="1934753" y="902751"/>
                    <a:pt x="1929090" y="916422"/>
                    <a:pt x="1919010" y="926502"/>
                  </a:cubicBezTo>
                  <a:cubicBezTo>
                    <a:pt x="1908930" y="936581"/>
                    <a:pt x="1895259" y="942244"/>
                    <a:pt x="1881004" y="942244"/>
                  </a:cubicBezTo>
                  <a:lnTo>
                    <a:pt x="53749" y="942244"/>
                  </a:lnTo>
                  <a:cubicBezTo>
                    <a:pt x="24064" y="942244"/>
                    <a:pt x="0" y="918180"/>
                    <a:pt x="0" y="888496"/>
                  </a:cubicBezTo>
                  <a:lnTo>
                    <a:pt x="0" y="53749"/>
                  </a:lnTo>
                  <a:cubicBezTo>
                    <a:pt x="0" y="24064"/>
                    <a:pt x="24064" y="0"/>
                    <a:pt x="5374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934753" cy="107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24396" y="6391541"/>
            <a:ext cx="7346014" cy="3501370"/>
            <a:chOff x="0" y="0"/>
            <a:chExt cx="1934753" cy="922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4753" cy="922172"/>
            </a:xfrm>
            <a:custGeom>
              <a:avLst/>
              <a:gdLst/>
              <a:ahLst/>
              <a:cxnLst/>
              <a:rect r="r" b="b" t="t" l="l"/>
              <a:pathLst>
                <a:path h="922172" w="1934753">
                  <a:moveTo>
                    <a:pt x="53749" y="0"/>
                  </a:moveTo>
                  <a:lnTo>
                    <a:pt x="1881004" y="0"/>
                  </a:lnTo>
                  <a:cubicBezTo>
                    <a:pt x="1910689" y="0"/>
                    <a:pt x="1934753" y="24064"/>
                    <a:pt x="1934753" y="53749"/>
                  </a:cubicBezTo>
                  <a:lnTo>
                    <a:pt x="1934753" y="868423"/>
                  </a:lnTo>
                  <a:cubicBezTo>
                    <a:pt x="1934753" y="882678"/>
                    <a:pt x="1929090" y="896349"/>
                    <a:pt x="1919010" y="906429"/>
                  </a:cubicBezTo>
                  <a:cubicBezTo>
                    <a:pt x="1908930" y="916509"/>
                    <a:pt x="1895259" y="922172"/>
                    <a:pt x="1881004" y="922172"/>
                  </a:cubicBezTo>
                  <a:lnTo>
                    <a:pt x="53749" y="922172"/>
                  </a:lnTo>
                  <a:cubicBezTo>
                    <a:pt x="24064" y="922172"/>
                    <a:pt x="0" y="898108"/>
                    <a:pt x="0" y="868423"/>
                  </a:cubicBezTo>
                  <a:lnTo>
                    <a:pt x="0" y="53749"/>
                  </a:lnTo>
                  <a:cubicBezTo>
                    <a:pt x="0" y="24064"/>
                    <a:pt x="24064" y="0"/>
                    <a:pt x="5374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934753" cy="105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9627" y="6391541"/>
            <a:ext cx="7267594" cy="3501370"/>
            <a:chOff x="0" y="0"/>
            <a:chExt cx="1914099" cy="9221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4099" cy="922172"/>
            </a:xfrm>
            <a:custGeom>
              <a:avLst/>
              <a:gdLst/>
              <a:ahLst/>
              <a:cxnLst/>
              <a:rect r="r" b="b" t="t" l="l"/>
              <a:pathLst>
                <a:path h="922172" w="1914099">
                  <a:moveTo>
                    <a:pt x="54329" y="0"/>
                  </a:moveTo>
                  <a:lnTo>
                    <a:pt x="1859770" y="0"/>
                  </a:lnTo>
                  <a:cubicBezTo>
                    <a:pt x="1874179" y="0"/>
                    <a:pt x="1887998" y="5724"/>
                    <a:pt x="1898186" y="15912"/>
                  </a:cubicBezTo>
                  <a:cubicBezTo>
                    <a:pt x="1908375" y="26101"/>
                    <a:pt x="1914099" y="39920"/>
                    <a:pt x="1914099" y="54329"/>
                  </a:cubicBezTo>
                  <a:lnTo>
                    <a:pt x="1914099" y="867843"/>
                  </a:lnTo>
                  <a:cubicBezTo>
                    <a:pt x="1914099" y="882252"/>
                    <a:pt x="1908375" y="896071"/>
                    <a:pt x="1898186" y="906259"/>
                  </a:cubicBezTo>
                  <a:cubicBezTo>
                    <a:pt x="1887998" y="916448"/>
                    <a:pt x="1874179" y="922172"/>
                    <a:pt x="1859770" y="922172"/>
                  </a:cubicBezTo>
                  <a:lnTo>
                    <a:pt x="54329" y="922172"/>
                  </a:lnTo>
                  <a:cubicBezTo>
                    <a:pt x="39920" y="922172"/>
                    <a:pt x="26101" y="916448"/>
                    <a:pt x="15912" y="906259"/>
                  </a:cubicBezTo>
                  <a:cubicBezTo>
                    <a:pt x="5724" y="896071"/>
                    <a:pt x="0" y="882252"/>
                    <a:pt x="0" y="867843"/>
                  </a:cubicBezTo>
                  <a:lnTo>
                    <a:pt x="0" y="54329"/>
                  </a:lnTo>
                  <a:cubicBezTo>
                    <a:pt x="0" y="39920"/>
                    <a:pt x="5724" y="26101"/>
                    <a:pt x="15912" y="15912"/>
                  </a:cubicBezTo>
                  <a:cubicBezTo>
                    <a:pt x="26101" y="5724"/>
                    <a:pt x="39920" y="0"/>
                    <a:pt x="5432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914099" cy="105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6386" y="3406550"/>
            <a:ext cx="6968541" cy="21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17161C"/>
                </a:solidFill>
                <a:latin typeface="Raleway"/>
              </a:rPr>
              <a:t>features a </a:t>
            </a:r>
            <a:r>
              <a:rPr lang="en-US" sz="2697" spc="269">
                <a:solidFill>
                  <a:srgbClr val="8A18A6"/>
                </a:solidFill>
                <a:latin typeface="Raleway"/>
              </a:rPr>
              <a:t>space- themed </a:t>
            </a:r>
            <a:r>
              <a:rPr lang="en-US" sz="2697" spc="269">
                <a:solidFill>
                  <a:srgbClr val="17161C"/>
                </a:solidFill>
                <a:latin typeface="Raleway"/>
              </a:rPr>
              <a:t>background, with various rows of recommended shows and movies based on the user's viewing history.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09627" y="2405734"/>
            <a:ext cx="7394827" cy="975793"/>
            <a:chOff x="0" y="0"/>
            <a:chExt cx="1947609" cy="2569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47609" cy="256999"/>
            </a:xfrm>
            <a:custGeom>
              <a:avLst/>
              <a:gdLst/>
              <a:ahLst/>
              <a:cxnLst/>
              <a:rect r="r" b="b" t="t" l="l"/>
              <a:pathLst>
                <a:path h="256999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56999"/>
                  </a:lnTo>
                  <a:lnTo>
                    <a:pt x="0" y="256999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1947609" cy="390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509295" y="2452151"/>
            <a:ext cx="272272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Homepage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9154" y="7052756"/>
            <a:ext cx="6968541" cy="323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spc="270">
                <a:solidFill>
                  <a:srgbClr val="000000"/>
                </a:solidFill>
                <a:latin typeface="Raleway"/>
              </a:rPr>
              <a:t> We have added a unique feature for users to make </a:t>
            </a:r>
            <a:r>
              <a:rPr lang="en-US" sz="2700" spc="270">
                <a:solidFill>
                  <a:srgbClr val="8A19A6"/>
                </a:solidFill>
                <a:latin typeface="Raleway"/>
              </a:rPr>
              <a:t>collaborative watchlists </a:t>
            </a:r>
            <a:r>
              <a:rPr lang="en-US" sz="2700" spc="270">
                <a:solidFill>
                  <a:srgbClr val="000000"/>
                </a:solidFill>
                <a:latin typeface="Raleway"/>
              </a:rPr>
              <a:t>with their friends so that it is easier to select movies during watch parties.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060304" y="3292390"/>
            <a:ext cx="7310106" cy="323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700" spc="270">
                <a:solidFill>
                  <a:srgbClr val="000000"/>
                </a:solidFill>
                <a:latin typeface="Raleway"/>
              </a:rPr>
              <a:t>The design features various interactive elements,  like </a:t>
            </a:r>
            <a:r>
              <a:rPr lang="en-US" sz="2700" spc="270">
                <a:solidFill>
                  <a:srgbClr val="8A18A6"/>
                </a:solidFill>
                <a:latin typeface="Raleway"/>
              </a:rPr>
              <a:t>hover effects, animations, and celestial-themed icons</a:t>
            </a:r>
            <a:r>
              <a:rPr lang="en-US" sz="2700" spc="270">
                <a:solidFill>
                  <a:srgbClr val="000000"/>
                </a:solidFill>
                <a:latin typeface="Raleway"/>
              </a:rPr>
              <a:t> to make the user experience more engaging.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82395" y="6391541"/>
            <a:ext cx="7394827" cy="817465"/>
            <a:chOff x="0" y="0"/>
            <a:chExt cx="1947609" cy="2152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47609" cy="215299"/>
            </a:xfrm>
            <a:custGeom>
              <a:avLst/>
              <a:gdLst/>
              <a:ahLst/>
              <a:cxnLst/>
              <a:rect r="r" b="b" t="t" l="l"/>
              <a:pathLst>
                <a:path h="215299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15299"/>
                  </a:lnTo>
                  <a:lnTo>
                    <a:pt x="0" y="215299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1947609" cy="348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179671" y="6288508"/>
            <a:ext cx="338197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Collaborative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60304" y="6391541"/>
            <a:ext cx="7394827" cy="712306"/>
            <a:chOff x="0" y="0"/>
            <a:chExt cx="1947609" cy="1876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47609" cy="187603"/>
            </a:xfrm>
            <a:custGeom>
              <a:avLst/>
              <a:gdLst/>
              <a:ahLst/>
              <a:cxnLst/>
              <a:rect r="r" b="b" t="t" l="l"/>
              <a:pathLst>
                <a:path h="187603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187603"/>
                  </a:lnTo>
                  <a:lnTo>
                    <a:pt x="0" y="187603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1947609" cy="32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077161" y="6220962"/>
            <a:ext cx="339887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Search &amp; Sort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024396" y="2361745"/>
            <a:ext cx="7394827" cy="975793"/>
            <a:chOff x="0" y="0"/>
            <a:chExt cx="1947609" cy="25699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47609" cy="256999"/>
            </a:xfrm>
            <a:custGeom>
              <a:avLst/>
              <a:gdLst/>
              <a:ahLst/>
              <a:cxnLst/>
              <a:rect r="r" b="b" t="t" l="l"/>
              <a:pathLst>
                <a:path h="256999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56999"/>
                  </a:lnTo>
                  <a:lnTo>
                    <a:pt x="0" y="256999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33350"/>
              <a:ext cx="1947609" cy="390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101841" y="2322909"/>
            <a:ext cx="519112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3800" spc="152">
                <a:solidFill>
                  <a:srgbClr val="EBEFFE"/>
                </a:solidFill>
                <a:latin typeface="Raleway Bold"/>
              </a:rPr>
              <a:t>Interactive Elements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0304" y="7062281"/>
            <a:ext cx="7274198" cy="259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617" spc="261">
                <a:solidFill>
                  <a:srgbClr val="000000"/>
                </a:solidFill>
                <a:latin typeface="Raleway"/>
              </a:rPr>
              <a:t>On clicking the search bar, we are provided with different </a:t>
            </a:r>
            <a:r>
              <a:rPr lang="en-US" sz="2617" spc="261">
                <a:solidFill>
                  <a:srgbClr val="8A18A6"/>
                </a:solidFill>
                <a:latin typeface="Raleway"/>
              </a:rPr>
              <a:t>sorting parameters</a:t>
            </a:r>
            <a:r>
              <a:rPr lang="en-US" sz="2617" spc="261">
                <a:solidFill>
                  <a:srgbClr val="000000"/>
                </a:solidFill>
                <a:latin typeface="Raleway"/>
              </a:rPr>
              <a:t> including genre, IMDB rating, duration, audio language to make the interface more </a:t>
            </a:r>
            <a:r>
              <a:rPr lang="en-US" sz="2617" spc="261">
                <a:solidFill>
                  <a:srgbClr val="8A18A6"/>
                </a:solidFill>
                <a:latin typeface="Raleway"/>
              </a:rPr>
              <a:t>user-friendly</a:t>
            </a:r>
            <a:r>
              <a:rPr lang="en-US" sz="2617" spc="261">
                <a:solidFill>
                  <a:srgbClr val="000000"/>
                </a:solidFill>
                <a:latin typeface="Raleway"/>
              </a:rPr>
              <a:t>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4058346" y="264328"/>
            <a:ext cx="10407481" cy="1884231"/>
            <a:chOff x="0" y="0"/>
            <a:chExt cx="2741065" cy="4962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41065" cy="496258"/>
            </a:xfrm>
            <a:custGeom>
              <a:avLst/>
              <a:gdLst/>
              <a:ahLst/>
              <a:cxnLst/>
              <a:rect r="r" b="b" t="t" l="l"/>
              <a:pathLst>
                <a:path h="496258" w="2741065">
                  <a:moveTo>
                    <a:pt x="37938" y="0"/>
                  </a:moveTo>
                  <a:lnTo>
                    <a:pt x="2703127" y="0"/>
                  </a:lnTo>
                  <a:cubicBezTo>
                    <a:pt x="2724080" y="0"/>
                    <a:pt x="2741065" y="16985"/>
                    <a:pt x="2741065" y="37938"/>
                  </a:cubicBezTo>
                  <a:lnTo>
                    <a:pt x="2741065" y="458320"/>
                  </a:lnTo>
                  <a:cubicBezTo>
                    <a:pt x="2741065" y="479273"/>
                    <a:pt x="2724080" y="496258"/>
                    <a:pt x="2703127" y="496258"/>
                  </a:cubicBezTo>
                  <a:lnTo>
                    <a:pt x="37938" y="496258"/>
                  </a:lnTo>
                  <a:cubicBezTo>
                    <a:pt x="16985" y="496258"/>
                    <a:pt x="0" y="479273"/>
                    <a:pt x="0" y="458320"/>
                  </a:cubicBezTo>
                  <a:lnTo>
                    <a:pt x="0" y="37938"/>
                  </a:lnTo>
                  <a:cubicBezTo>
                    <a:pt x="0" y="16985"/>
                    <a:pt x="16985" y="0"/>
                    <a:pt x="37938" y="0"/>
                  </a:cubicBezTo>
                  <a:close/>
                </a:path>
              </a:pathLst>
            </a:custGeom>
            <a:solidFill>
              <a:srgbClr val="27426F">
                <a:alpha val="63922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33350"/>
              <a:ext cx="2741065" cy="62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476846" y="325698"/>
            <a:ext cx="9570482" cy="171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OVERVIEW OF THE </a:t>
            </a:r>
          </a:p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DESIGN AND ITS FEATURES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48228" y="2005658"/>
            <a:ext cx="1276316" cy="127631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960100" y="2281473"/>
            <a:ext cx="852572" cy="724686"/>
          </a:xfrm>
          <a:custGeom>
            <a:avLst/>
            <a:gdLst/>
            <a:ahLst/>
            <a:cxnLst/>
            <a:rect r="r" b="b" t="t" l="l"/>
            <a:pathLst>
              <a:path h="724686" w="852572">
                <a:moveTo>
                  <a:pt x="0" y="0"/>
                </a:moveTo>
                <a:lnTo>
                  <a:pt x="852572" y="0"/>
                </a:lnTo>
                <a:lnTo>
                  <a:pt x="852572" y="724685"/>
                </a:lnTo>
                <a:lnTo>
                  <a:pt x="0" y="72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6696284" y="2005658"/>
            <a:ext cx="1276316" cy="1276316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48228" y="5888475"/>
            <a:ext cx="1276316" cy="127631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021860" y="6079215"/>
            <a:ext cx="790811" cy="894836"/>
          </a:xfrm>
          <a:custGeom>
            <a:avLst/>
            <a:gdLst/>
            <a:ahLst/>
            <a:cxnLst/>
            <a:rect r="r" b="b" t="t" l="l"/>
            <a:pathLst>
              <a:path h="894836" w="790811">
                <a:moveTo>
                  <a:pt x="0" y="0"/>
                </a:moveTo>
                <a:lnTo>
                  <a:pt x="790812" y="0"/>
                </a:lnTo>
                <a:lnTo>
                  <a:pt x="790812" y="894836"/>
                </a:lnTo>
                <a:lnTo>
                  <a:pt x="0" y="894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6696284" y="5888475"/>
            <a:ext cx="1276316" cy="1276316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6815475" y="2295720"/>
            <a:ext cx="1109871" cy="696192"/>
          </a:xfrm>
          <a:custGeom>
            <a:avLst/>
            <a:gdLst/>
            <a:ahLst/>
            <a:cxnLst/>
            <a:rect r="r" b="b" t="t" l="l"/>
            <a:pathLst>
              <a:path h="696192" w="1109871">
                <a:moveTo>
                  <a:pt x="0" y="0"/>
                </a:moveTo>
                <a:lnTo>
                  <a:pt x="1109871" y="0"/>
                </a:lnTo>
                <a:lnTo>
                  <a:pt x="1109871" y="696191"/>
                </a:lnTo>
                <a:lnTo>
                  <a:pt x="0" y="696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6991039" y="6128438"/>
            <a:ext cx="758742" cy="796390"/>
          </a:xfrm>
          <a:custGeom>
            <a:avLst/>
            <a:gdLst/>
            <a:ahLst/>
            <a:cxnLst/>
            <a:rect r="r" b="b" t="t" l="l"/>
            <a:pathLst>
              <a:path h="796390" w="758742">
                <a:moveTo>
                  <a:pt x="0" y="0"/>
                </a:moveTo>
                <a:lnTo>
                  <a:pt x="758742" y="0"/>
                </a:lnTo>
                <a:lnTo>
                  <a:pt x="758742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481" b="-129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785" y="2642184"/>
            <a:ext cx="7267594" cy="3385245"/>
            <a:chOff x="0" y="0"/>
            <a:chExt cx="1914099" cy="891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4099" cy="891587"/>
            </a:xfrm>
            <a:custGeom>
              <a:avLst/>
              <a:gdLst/>
              <a:ahLst/>
              <a:cxnLst/>
              <a:rect r="r" b="b" t="t" l="l"/>
              <a:pathLst>
                <a:path h="891587" w="1914099">
                  <a:moveTo>
                    <a:pt x="54329" y="0"/>
                  </a:moveTo>
                  <a:lnTo>
                    <a:pt x="1859770" y="0"/>
                  </a:lnTo>
                  <a:cubicBezTo>
                    <a:pt x="1874179" y="0"/>
                    <a:pt x="1887998" y="5724"/>
                    <a:pt x="1898186" y="15912"/>
                  </a:cubicBezTo>
                  <a:cubicBezTo>
                    <a:pt x="1908375" y="26101"/>
                    <a:pt x="1914099" y="39920"/>
                    <a:pt x="1914099" y="54329"/>
                  </a:cubicBezTo>
                  <a:lnTo>
                    <a:pt x="1914099" y="837259"/>
                  </a:lnTo>
                  <a:cubicBezTo>
                    <a:pt x="1914099" y="851667"/>
                    <a:pt x="1908375" y="865486"/>
                    <a:pt x="1898186" y="875675"/>
                  </a:cubicBezTo>
                  <a:cubicBezTo>
                    <a:pt x="1887998" y="885863"/>
                    <a:pt x="1874179" y="891587"/>
                    <a:pt x="1859770" y="891587"/>
                  </a:cubicBezTo>
                  <a:lnTo>
                    <a:pt x="54329" y="891587"/>
                  </a:lnTo>
                  <a:cubicBezTo>
                    <a:pt x="39920" y="891587"/>
                    <a:pt x="26101" y="885863"/>
                    <a:pt x="15912" y="875675"/>
                  </a:cubicBezTo>
                  <a:cubicBezTo>
                    <a:pt x="5724" y="865486"/>
                    <a:pt x="0" y="851667"/>
                    <a:pt x="0" y="837259"/>
                  </a:cubicBezTo>
                  <a:lnTo>
                    <a:pt x="0" y="54329"/>
                  </a:lnTo>
                  <a:cubicBezTo>
                    <a:pt x="0" y="39920"/>
                    <a:pt x="5724" y="26101"/>
                    <a:pt x="15912" y="15912"/>
                  </a:cubicBezTo>
                  <a:cubicBezTo>
                    <a:pt x="26101" y="5724"/>
                    <a:pt x="39920" y="0"/>
                    <a:pt x="5432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914099" cy="1024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50322" y="2642184"/>
            <a:ext cx="7346014" cy="3385245"/>
            <a:chOff x="0" y="0"/>
            <a:chExt cx="1934753" cy="891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4753" cy="891587"/>
            </a:xfrm>
            <a:custGeom>
              <a:avLst/>
              <a:gdLst/>
              <a:ahLst/>
              <a:cxnLst/>
              <a:rect r="r" b="b" t="t" l="l"/>
              <a:pathLst>
                <a:path h="891587" w="1934753">
                  <a:moveTo>
                    <a:pt x="53749" y="0"/>
                  </a:moveTo>
                  <a:lnTo>
                    <a:pt x="1881004" y="0"/>
                  </a:lnTo>
                  <a:cubicBezTo>
                    <a:pt x="1910689" y="0"/>
                    <a:pt x="1934753" y="24064"/>
                    <a:pt x="1934753" y="53749"/>
                  </a:cubicBezTo>
                  <a:lnTo>
                    <a:pt x="1934753" y="837839"/>
                  </a:lnTo>
                  <a:cubicBezTo>
                    <a:pt x="1934753" y="867523"/>
                    <a:pt x="1910689" y="891587"/>
                    <a:pt x="1881004" y="891587"/>
                  </a:cubicBezTo>
                  <a:lnTo>
                    <a:pt x="53749" y="891587"/>
                  </a:lnTo>
                  <a:cubicBezTo>
                    <a:pt x="39494" y="891587"/>
                    <a:pt x="25822" y="885925"/>
                    <a:pt x="15743" y="875845"/>
                  </a:cubicBezTo>
                  <a:cubicBezTo>
                    <a:pt x="5663" y="865765"/>
                    <a:pt x="0" y="852094"/>
                    <a:pt x="0" y="837839"/>
                  </a:cubicBezTo>
                  <a:lnTo>
                    <a:pt x="0" y="53749"/>
                  </a:lnTo>
                  <a:cubicBezTo>
                    <a:pt x="0" y="24064"/>
                    <a:pt x="24064" y="0"/>
                    <a:pt x="5374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934753" cy="1024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50322" y="6520368"/>
            <a:ext cx="7346014" cy="3501370"/>
            <a:chOff x="0" y="0"/>
            <a:chExt cx="1934753" cy="922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4753" cy="922172"/>
            </a:xfrm>
            <a:custGeom>
              <a:avLst/>
              <a:gdLst/>
              <a:ahLst/>
              <a:cxnLst/>
              <a:rect r="r" b="b" t="t" l="l"/>
              <a:pathLst>
                <a:path h="922172" w="1934753">
                  <a:moveTo>
                    <a:pt x="53749" y="0"/>
                  </a:moveTo>
                  <a:lnTo>
                    <a:pt x="1881004" y="0"/>
                  </a:lnTo>
                  <a:cubicBezTo>
                    <a:pt x="1910689" y="0"/>
                    <a:pt x="1934753" y="24064"/>
                    <a:pt x="1934753" y="53749"/>
                  </a:cubicBezTo>
                  <a:lnTo>
                    <a:pt x="1934753" y="868423"/>
                  </a:lnTo>
                  <a:cubicBezTo>
                    <a:pt x="1934753" y="882678"/>
                    <a:pt x="1929090" y="896349"/>
                    <a:pt x="1919010" y="906429"/>
                  </a:cubicBezTo>
                  <a:cubicBezTo>
                    <a:pt x="1908930" y="916509"/>
                    <a:pt x="1895259" y="922172"/>
                    <a:pt x="1881004" y="922172"/>
                  </a:cubicBezTo>
                  <a:lnTo>
                    <a:pt x="53749" y="922172"/>
                  </a:lnTo>
                  <a:cubicBezTo>
                    <a:pt x="24064" y="922172"/>
                    <a:pt x="0" y="898108"/>
                    <a:pt x="0" y="868423"/>
                  </a:cubicBezTo>
                  <a:lnTo>
                    <a:pt x="0" y="53749"/>
                  </a:lnTo>
                  <a:cubicBezTo>
                    <a:pt x="0" y="24064"/>
                    <a:pt x="24064" y="0"/>
                    <a:pt x="5374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934753" cy="105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5553" y="6520368"/>
            <a:ext cx="7267594" cy="3501370"/>
            <a:chOff x="0" y="0"/>
            <a:chExt cx="1914099" cy="9221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4099" cy="922172"/>
            </a:xfrm>
            <a:custGeom>
              <a:avLst/>
              <a:gdLst/>
              <a:ahLst/>
              <a:cxnLst/>
              <a:rect r="r" b="b" t="t" l="l"/>
              <a:pathLst>
                <a:path h="922172" w="1914099">
                  <a:moveTo>
                    <a:pt x="54329" y="0"/>
                  </a:moveTo>
                  <a:lnTo>
                    <a:pt x="1859770" y="0"/>
                  </a:lnTo>
                  <a:cubicBezTo>
                    <a:pt x="1874179" y="0"/>
                    <a:pt x="1887998" y="5724"/>
                    <a:pt x="1898186" y="15912"/>
                  </a:cubicBezTo>
                  <a:cubicBezTo>
                    <a:pt x="1908375" y="26101"/>
                    <a:pt x="1914099" y="39920"/>
                    <a:pt x="1914099" y="54329"/>
                  </a:cubicBezTo>
                  <a:lnTo>
                    <a:pt x="1914099" y="867843"/>
                  </a:lnTo>
                  <a:cubicBezTo>
                    <a:pt x="1914099" y="882252"/>
                    <a:pt x="1908375" y="896071"/>
                    <a:pt x="1898186" y="906259"/>
                  </a:cubicBezTo>
                  <a:cubicBezTo>
                    <a:pt x="1887998" y="916448"/>
                    <a:pt x="1874179" y="922172"/>
                    <a:pt x="1859770" y="922172"/>
                  </a:cubicBezTo>
                  <a:lnTo>
                    <a:pt x="54329" y="922172"/>
                  </a:lnTo>
                  <a:cubicBezTo>
                    <a:pt x="39920" y="922172"/>
                    <a:pt x="26101" y="916448"/>
                    <a:pt x="15912" y="906259"/>
                  </a:cubicBezTo>
                  <a:cubicBezTo>
                    <a:pt x="5724" y="896071"/>
                    <a:pt x="0" y="882252"/>
                    <a:pt x="0" y="867843"/>
                  </a:cubicBezTo>
                  <a:lnTo>
                    <a:pt x="0" y="54329"/>
                  </a:lnTo>
                  <a:cubicBezTo>
                    <a:pt x="0" y="39920"/>
                    <a:pt x="5724" y="26101"/>
                    <a:pt x="15912" y="15912"/>
                  </a:cubicBezTo>
                  <a:cubicBezTo>
                    <a:pt x="26101" y="5724"/>
                    <a:pt x="39920" y="0"/>
                    <a:pt x="54329" y="0"/>
                  </a:cubicBezTo>
                  <a:close/>
                </a:path>
              </a:pathLst>
            </a:custGeom>
            <a:solidFill>
              <a:srgbClr val="F7F4FA">
                <a:alpha val="6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914099" cy="105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5553" y="2642184"/>
            <a:ext cx="7394827" cy="808705"/>
            <a:chOff x="0" y="0"/>
            <a:chExt cx="1947609" cy="212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47609" cy="212992"/>
            </a:xfrm>
            <a:custGeom>
              <a:avLst/>
              <a:gdLst/>
              <a:ahLst/>
              <a:cxnLst/>
              <a:rect r="r" b="b" t="t" l="l"/>
              <a:pathLst>
                <a:path h="212992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12992"/>
                  </a:lnTo>
                  <a:lnTo>
                    <a:pt x="0" y="212992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947609" cy="346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4607" y="3315401"/>
            <a:ext cx="6968541" cy="269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2697" spc="269">
                <a:solidFill>
                  <a:srgbClr val="17161C"/>
                </a:solidFill>
                <a:latin typeface="Raleway"/>
              </a:rPr>
              <a:t>The settings page would allow users to </a:t>
            </a:r>
            <a:r>
              <a:rPr lang="en-US" sz="2697" spc="269">
                <a:solidFill>
                  <a:srgbClr val="8A18A6"/>
                </a:solidFill>
                <a:latin typeface="Raleway"/>
              </a:rPr>
              <a:t>manage their account,</a:t>
            </a:r>
            <a:r>
              <a:rPr lang="en-US" sz="2697" spc="269">
                <a:solidFill>
                  <a:srgbClr val="17161C"/>
                </a:solidFill>
                <a:latin typeface="Raleway"/>
              </a:rPr>
              <a:t> toggle email notifications, accessibility and change their passwords.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058346" y="264328"/>
            <a:ext cx="10407481" cy="1884231"/>
            <a:chOff x="0" y="0"/>
            <a:chExt cx="2741065" cy="4962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41065" cy="496258"/>
            </a:xfrm>
            <a:custGeom>
              <a:avLst/>
              <a:gdLst/>
              <a:ahLst/>
              <a:cxnLst/>
              <a:rect r="r" b="b" t="t" l="l"/>
              <a:pathLst>
                <a:path h="496258" w="2741065">
                  <a:moveTo>
                    <a:pt x="37938" y="0"/>
                  </a:moveTo>
                  <a:lnTo>
                    <a:pt x="2703127" y="0"/>
                  </a:lnTo>
                  <a:cubicBezTo>
                    <a:pt x="2724080" y="0"/>
                    <a:pt x="2741065" y="16985"/>
                    <a:pt x="2741065" y="37938"/>
                  </a:cubicBezTo>
                  <a:lnTo>
                    <a:pt x="2741065" y="458320"/>
                  </a:lnTo>
                  <a:cubicBezTo>
                    <a:pt x="2741065" y="479273"/>
                    <a:pt x="2724080" y="496258"/>
                    <a:pt x="2703127" y="496258"/>
                  </a:cubicBezTo>
                  <a:lnTo>
                    <a:pt x="37938" y="496258"/>
                  </a:lnTo>
                  <a:cubicBezTo>
                    <a:pt x="16985" y="496258"/>
                    <a:pt x="0" y="479273"/>
                    <a:pt x="0" y="458320"/>
                  </a:cubicBezTo>
                  <a:lnTo>
                    <a:pt x="0" y="37938"/>
                  </a:lnTo>
                  <a:cubicBezTo>
                    <a:pt x="0" y="16985"/>
                    <a:pt x="16985" y="0"/>
                    <a:pt x="37938" y="0"/>
                  </a:cubicBezTo>
                  <a:close/>
                </a:path>
              </a:pathLst>
            </a:custGeom>
            <a:solidFill>
              <a:srgbClr val="27426F">
                <a:alpha val="6392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2741065" cy="62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76846" y="325698"/>
            <a:ext cx="9570482" cy="171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OVERVIEW OF THE </a:t>
            </a:r>
          </a:p>
          <a:p>
            <a:pPr algn="ctr">
              <a:lnSpc>
                <a:spcPts val="6889"/>
              </a:lnSpc>
            </a:pPr>
            <a:r>
              <a:rPr lang="en-US" sz="5299" spc="529">
                <a:solidFill>
                  <a:srgbClr val="FFFFFF"/>
                </a:solidFill>
                <a:latin typeface="Abhaya Libre ExtraBold"/>
              </a:rPr>
              <a:t>DESIGN AND ITS FEATURES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46737" y="2571453"/>
            <a:ext cx="2299691" cy="87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  <a:spcBef>
                <a:spcPct val="0"/>
              </a:spcBef>
            </a:pPr>
            <a:r>
              <a:rPr lang="en-US" sz="4220" spc="168">
                <a:solidFill>
                  <a:srgbClr val="EBEFFE"/>
                </a:solidFill>
                <a:latin typeface="Raleway Bold"/>
              </a:rPr>
              <a:t>Settings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5080" y="7343545"/>
            <a:ext cx="6968541" cy="269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spc="270">
                <a:solidFill>
                  <a:srgbClr val="000000"/>
                </a:solidFill>
                <a:latin typeface="Raleway"/>
              </a:rPr>
              <a:t> We have incorporated a feature that enables users to </a:t>
            </a:r>
            <a:r>
              <a:rPr lang="en-US" sz="2700" spc="270">
                <a:solidFill>
                  <a:srgbClr val="8A18A6"/>
                </a:solidFill>
                <a:latin typeface="Raleway"/>
              </a:rPr>
              <a:t>add movies and TV shows</a:t>
            </a:r>
            <a:r>
              <a:rPr lang="en-US" sz="2700" spc="270">
                <a:solidFill>
                  <a:srgbClr val="000000"/>
                </a:solidFill>
                <a:latin typeface="Raleway"/>
              </a:rPr>
              <a:t> to their watchlist, so they don't miss out on any of the fun!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930141" y="2572468"/>
            <a:ext cx="7394827" cy="975793"/>
            <a:chOff x="0" y="0"/>
            <a:chExt cx="1947609" cy="25699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47609" cy="256999"/>
            </a:xfrm>
            <a:custGeom>
              <a:avLst/>
              <a:gdLst/>
              <a:ahLst/>
              <a:cxnLst/>
              <a:rect r="r" b="b" t="t" l="l"/>
              <a:pathLst>
                <a:path h="256999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56999"/>
                  </a:lnTo>
                  <a:lnTo>
                    <a:pt x="0" y="256999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33350"/>
              <a:ext cx="1947609" cy="390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08321" y="6551997"/>
            <a:ext cx="7394827" cy="808705"/>
            <a:chOff x="0" y="0"/>
            <a:chExt cx="1947609" cy="2129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47609" cy="212992"/>
            </a:xfrm>
            <a:custGeom>
              <a:avLst/>
              <a:gdLst/>
              <a:ahLst/>
              <a:cxnLst/>
              <a:rect r="r" b="b" t="t" l="l"/>
              <a:pathLst>
                <a:path h="212992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12992"/>
                  </a:lnTo>
                  <a:lnTo>
                    <a:pt x="0" y="212992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1947609" cy="346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950322" y="6551997"/>
            <a:ext cx="7394827" cy="808705"/>
            <a:chOff x="0" y="0"/>
            <a:chExt cx="1947609" cy="2129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47609" cy="212992"/>
            </a:xfrm>
            <a:custGeom>
              <a:avLst/>
              <a:gdLst/>
              <a:ahLst/>
              <a:cxnLst/>
              <a:rect r="r" b="b" t="t" l="l"/>
              <a:pathLst>
                <a:path h="212992" w="1947609">
                  <a:moveTo>
                    <a:pt x="0" y="0"/>
                  </a:moveTo>
                  <a:lnTo>
                    <a:pt x="1947609" y="0"/>
                  </a:lnTo>
                  <a:lnTo>
                    <a:pt x="1947609" y="212992"/>
                  </a:lnTo>
                  <a:lnTo>
                    <a:pt x="0" y="212992"/>
                  </a:lnTo>
                  <a:close/>
                </a:path>
              </a:pathLst>
            </a:custGeom>
            <a:solidFill>
              <a:srgbClr val="364182">
                <a:alpha val="63922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33350"/>
              <a:ext cx="1947609" cy="346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458915" y="6407809"/>
            <a:ext cx="2675334" cy="8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6"/>
              </a:lnSpc>
              <a:spcBef>
                <a:spcPct val="0"/>
              </a:spcBef>
            </a:pPr>
            <a:r>
              <a:rPr lang="en-US" sz="4220" spc="168">
                <a:solidFill>
                  <a:srgbClr val="EBEFFE"/>
                </a:solidFill>
                <a:latin typeface="Raleway Bold"/>
              </a:rPr>
              <a:t>Watchlist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95213" y="3544910"/>
            <a:ext cx="7106344" cy="214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spc="270">
                <a:solidFill>
                  <a:srgbClr val="000000"/>
                </a:solidFill>
                <a:latin typeface="Raleway"/>
              </a:rPr>
              <a:t>We have also added a category based on the </a:t>
            </a:r>
            <a:r>
              <a:rPr lang="en-US" sz="2700" spc="270">
                <a:solidFill>
                  <a:srgbClr val="8A18A6"/>
                </a:solidFill>
                <a:latin typeface="Raleway"/>
              </a:rPr>
              <a:t>different moods </a:t>
            </a:r>
            <a:r>
              <a:rPr lang="en-US" sz="2700" spc="270">
                <a:solidFill>
                  <a:srgbClr val="000000"/>
                </a:solidFill>
                <a:latin typeface="Raleway"/>
              </a:rPr>
              <a:t>of a user such as happy, sad, romantic etc to make it more customizable.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64813" y="2571453"/>
            <a:ext cx="1695046" cy="87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  <a:spcBef>
                <a:spcPct val="0"/>
              </a:spcBef>
            </a:pPr>
            <a:r>
              <a:rPr lang="en-US" sz="4220" spc="168">
                <a:solidFill>
                  <a:srgbClr val="EBEFFE"/>
                </a:solidFill>
                <a:latin typeface="Raleway Bold"/>
              </a:rPr>
              <a:t>Mood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30141" y="7579367"/>
            <a:ext cx="7274198" cy="154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  <a:spcBef>
                <a:spcPct val="0"/>
              </a:spcBef>
            </a:pPr>
            <a:r>
              <a:rPr lang="en-US" sz="2617" spc="261">
                <a:solidFill>
                  <a:srgbClr val="000000"/>
                </a:solidFill>
                <a:latin typeface="Raleway"/>
              </a:rPr>
              <a:t>This feature allows users to </a:t>
            </a:r>
            <a:r>
              <a:rPr lang="en-US" sz="2617" spc="261">
                <a:solidFill>
                  <a:srgbClr val="8A18A6"/>
                </a:solidFill>
                <a:latin typeface="Raleway"/>
              </a:rPr>
              <a:t>chat</a:t>
            </a:r>
            <a:r>
              <a:rPr lang="en-US" sz="2617" spc="261">
                <a:solidFill>
                  <a:srgbClr val="000000"/>
                </a:solidFill>
                <a:latin typeface="Raleway"/>
              </a:rPr>
              <a:t> and </a:t>
            </a:r>
            <a:r>
              <a:rPr lang="en-US" sz="2617" spc="261">
                <a:solidFill>
                  <a:srgbClr val="8A18A6"/>
                </a:solidFill>
                <a:latin typeface="Raleway"/>
              </a:rPr>
              <a:t>watch movies</a:t>
            </a:r>
            <a:r>
              <a:rPr lang="en-US" sz="2617" spc="261">
                <a:solidFill>
                  <a:srgbClr val="000000"/>
                </a:solidFill>
                <a:latin typeface="Raleway"/>
              </a:rPr>
              <a:t> and tv-shows with friends and family virtually.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86637" y="6472591"/>
            <a:ext cx="3273385" cy="8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6"/>
              </a:lnSpc>
              <a:spcBef>
                <a:spcPct val="0"/>
              </a:spcBef>
            </a:pPr>
            <a:r>
              <a:rPr lang="en-US" sz="4220" spc="168">
                <a:solidFill>
                  <a:srgbClr val="EBEFFE"/>
                </a:solidFill>
                <a:latin typeface="Raleway Bold"/>
              </a:rPr>
              <a:t>Watchparty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74154" y="2134484"/>
            <a:ext cx="1276316" cy="127631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622210" y="2134484"/>
            <a:ext cx="1276316" cy="1276316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74154" y="6017301"/>
            <a:ext cx="1276316" cy="1276316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622210" y="6017301"/>
            <a:ext cx="1276316" cy="127631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A">
                <a:alpha val="7882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-5400000">
            <a:off x="817032" y="2257782"/>
            <a:ext cx="925616" cy="917517"/>
          </a:xfrm>
          <a:custGeom>
            <a:avLst/>
            <a:gdLst/>
            <a:ahLst/>
            <a:cxnLst/>
            <a:rect r="r" b="b" t="t" l="l"/>
            <a:pathLst>
              <a:path h="917517" w="925616">
                <a:moveTo>
                  <a:pt x="0" y="0"/>
                </a:moveTo>
                <a:lnTo>
                  <a:pt x="925616" y="0"/>
                </a:lnTo>
                <a:lnTo>
                  <a:pt x="925616" y="917517"/>
                </a:lnTo>
                <a:lnTo>
                  <a:pt x="0" y="917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6872804" y="2445898"/>
            <a:ext cx="775129" cy="614466"/>
          </a:xfrm>
          <a:custGeom>
            <a:avLst/>
            <a:gdLst/>
            <a:ahLst/>
            <a:cxnLst/>
            <a:rect r="r" b="b" t="t" l="l"/>
            <a:pathLst>
              <a:path h="614466" w="775129">
                <a:moveTo>
                  <a:pt x="0" y="0"/>
                </a:moveTo>
                <a:lnTo>
                  <a:pt x="775129" y="0"/>
                </a:lnTo>
                <a:lnTo>
                  <a:pt x="775129" y="614466"/>
                </a:lnTo>
                <a:lnTo>
                  <a:pt x="0" y="614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6903209" y="6266070"/>
            <a:ext cx="786256" cy="778779"/>
          </a:xfrm>
          <a:custGeom>
            <a:avLst/>
            <a:gdLst/>
            <a:ahLst/>
            <a:cxnLst/>
            <a:rect r="r" b="b" t="t" l="l"/>
            <a:pathLst>
              <a:path h="778779" w="786256">
                <a:moveTo>
                  <a:pt x="0" y="0"/>
                </a:moveTo>
                <a:lnTo>
                  <a:pt x="786256" y="0"/>
                </a:lnTo>
                <a:lnTo>
                  <a:pt x="786256" y="778779"/>
                </a:lnTo>
                <a:lnTo>
                  <a:pt x="0" y="778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06865" y="6135356"/>
            <a:ext cx="745949" cy="905116"/>
          </a:xfrm>
          <a:custGeom>
            <a:avLst/>
            <a:gdLst/>
            <a:ahLst/>
            <a:cxnLst/>
            <a:rect r="r" b="b" t="t" l="l"/>
            <a:pathLst>
              <a:path h="905116" w="745949">
                <a:moveTo>
                  <a:pt x="0" y="0"/>
                </a:moveTo>
                <a:lnTo>
                  <a:pt x="745949" y="0"/>
                </a:lnTo>
                <a:lnTo>
                  <a:pt x="745949" y="905115"/>
                </a:lnTo>
                <a:lnTo>
                  <a:pt x="0" y="905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9284" y="-562271"/>
            <a:ext cx="11836580" cy="10422946"/>
            <a:chOff x="0" y="0"/>
            <a:chExt cx="15782107" cy="13897261"/>
          </a:xfrm>
        </p:grpSpPr>
        <p:sp>
          <p:nvSpPr>
            <p:cNvPr name="Freeform 3" id="3"/>
            <p:cNvSpPr/>
            <p:nvPr/>
          </p:nvSpPr>
          <p:spPr>
            <a:xfrm flipH="false" flipV="false" rot="647858">
              <a:off x="954581" y="1197664"/>
              <a:ext cx="13872946" cy="11501934"/>
            </a:xfrm>
            <a:custGeom>
              <a:avLst/>
              <a:gdLst/>
              <a:ahLst/>
              <a:cxnLst/>
              <a:rect r="r" b="b" t="t" l="l"/>
              <a:pathLst>
                <a:path h="11501934" w="13872946">
                  <a:moveTo>
                    <a:pt x="0" y="0"/>
                  </a:moveTo>
                  <a:lnTo>
                    <a:pt x="13872946" y="0"/>
                  </a:lnTo>
                  <a:lnTo>
                    <a:pt x="13872946" y="11501933"/>
                  </a:lnTo>
                  <a:lnTo>
                    <a:pt x="0" y="1150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518192" y="3950729"/>
              <a:ext cx="9657179" cy="9946532"/>
            </a:xfrm>
            <a:custGeom>
              <a:avLst/>
              <a:gdLst/>
              <a:ahLst/>
              <a:cxnLst/>
              <a:rect r="r" b="b" t="t" l="l"/>
              <a:pathLst>
                <a:path h="9946532" w="9657179">
                  <a:moveTo>
                    <a:pt x="0" y="0"/>
                  </a:moveTo>
                  <a:lnTo>
                    <a:pt x="9657178" y="0"/>
                  </a:lnTo>
                  <a:lnTo>
                    <a:pt x="9657178" y="9946532"/>
                  </a:lnTo>
                  <a:lnTo>
                    <a:pt x="0" y="9946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19556" y="6845550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3" y="0"/>
                </a:lnTo>
                <a:lnTo>
                  <a:pt x="4705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56212" y="1654510"/>
            <a:ext cx="8503088" cy="573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12000" spc="-420">
                <a:solidFill>
                  <a:srgbClr val="FFFFFF"/>
                </a:solidFill>
                <a:latin typeface="Telegraf Medium"/>
              </a:rPr>
              <a:t>Design Iterations and Rationale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7278350" y="532443"/>
            <a:ext cx="19050" cy="46490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783980" y="878944"/>
            <a:ext cx="582229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DAFeL2zD8k8</dc:identifier>
  <dcterms:modified xsi:type="dcterms:W3CDTF">2011-08-01T06:04:30Z</dcterms:modified>
  <cp:revision>1</cp:revision>
  <dc:title>Celestial&amp;Chill</dc:title>
</cp:coreProperties>
</file>